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61" r:id="rId4"/>
    <p:sldId id="273" r:id="rId5"/>
    <p:sldId id="263" r:id="rId6"/>
    <p:sldId id="272" r:id="rId7"/>
    <p:sldId id="271" r:id="rId8"/>
    <p:sldId id="262" r:id="rId9"/>
    <p:sldId id="259" r:id="rId10"/>
    <p:sldId id="267" r:id="rId11"/>
    <p:sldId id="274" r:id="rId12"/>
    <p:sldId id="265" r:id="rId13"/>
    <p:sldId id="269" r:id="rId14"/>
    <p:sldId id="266" r:id="rId15"/>
    <p:sldId id="270" r:id="rId16"/>
  </p:sldIdLst>
  <p:sldSz cx="12192000" cy="6858000"/>
  <p:notesSz cx="6858000" cy="9144000"/>
  <p:embeddedFontLst>
    <p:embeddedFont>
      <p:font typeface="NanumSquare" panose="020B0600000101010101" pitchFamily="50" charset="-127"/>
      <p:regular r:id="rId18"/>
    </p:embeddedFont>
    <p:embeddedFont>
      <p:font typeface="NanumSquare Bold" panose="020B0600000101010101" pitchFamily="50" charset="-127"/>
      <p:bold r:id="rId19"/>
    </p:embeddedFont>
    <p:embeddedFont>
      <p:font typeface="나눔스퀘어" panose="020B0600000101010101" pitchFamily="50" charset="-127"/>
      <p:regular r:id="rId20"/>
    </p:embeddedFont>
    <p:embeddedFont>
      <p:font typeface="나눔스퀘어 Bold" panose="020B0600000101010101" pitchFamily="50" charset="-127"/>
      <p:bold r:id="rId21"/>
    </p:embeddedFont>
    <p:embeddedFont>
      <p:font typeface="나눔스퀘어 Light" panose="020B0600000101010101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B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52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960C6-A2F0-4D26-BDA7-B93F3B54B07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CB04C-9B72-4ABE-8AE8-1C9A282E7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395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C2865-1B59-4300-81EC-8C25A22A1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EBD765-C3C5-4D70-A2D0-304EF1149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C47632-8DC8-4BE5-94B1-0700D279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47680-F6A0-45D1-A57D-ED5919736375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12FD95-2777-4AA5-9BAD-3389B74A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01937B-C8C9-40E9-809D-E10510641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9C29-671D-459C-A117-526865A62A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253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9BE1F-94F2-4003-A3A8-353698E61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38BDDA-84D7-4B89-92C5-2FAAAFCAD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2E0A1D-777A-4EB4-A48B-97C09C17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D49B-AC58-480D-8028-4D447BA25808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CEAB10-8920-46B0-BD04-6AFAB627F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4F395D-75CC-463B-AABD-CD2AEF40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9C29-671D-459C-A117-526865A62A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27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E33DFE-A715-4219-AE74-460DF45BEE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210C1C-CBED-4C14-85AA-A5F6BD776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9822C-233B-462C-BD90-A50778117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ED23-9039-4C74-A759-2BFFC62A1F66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D790A3-2816-4BF4-83D7-93B879FE3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C18A6D-CE0D-4E20-825D-733ABFFE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9C29-671D-459C-A117-526865A62A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71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46925-6815-4154-A380-B34C5A57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E33867-9F6B-4333-A49C-C4AD1C7AE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DE1F9-6F68-44B0-8C13-EC2805D64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4406B-2BFC-4ACD-BA5C-6D4EE33BDF4B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FDE040-AAC0-4525-B229-9600B768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1F3F1F-0D6D-45E6-A16A-93E0B34F1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9C29-671D-459C-A117-526865A62A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615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119E9-AC6F-4E7A-9745-9167F22D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BDF6DD-B66E-4799-B8FB-60593E5D4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B0553A-A5B2-4DFA-B9D5-AD78DBAE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D122-AA4E-484B-8046-DAB4E645A50F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A453C0-3481-4FCA-8C16-1974A4F5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B9034-0450-4262-A055-51D0E38F7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9C29-671D-459C-A117-526865A62A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45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A45C2-FB9F-4D0F-AC4E-28184CE93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5D5762-D59F-4948-A145-35E2E174C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EFCB0E-1D27-4478-9616-76DFA29B4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57A223-37B9-436E-B8D5-7306CFEBF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77F9C-3F45-4211-9A71-606D9AA04A88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3A822C-F2F0-4C50-9DF6-10CC92FF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AFE2D-E8F1-40B6-95FE-A9040E928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9C29-671D-459C-A117-526865A62A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99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77CF2-C4CD-442E-BAB4-B5FBA73F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9F36F6-1A3A-4F65-ADD0-6F1A739F5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4F5D6E-C155-4FBE-A106-E5B739B73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0634BD-E293-42EA-878B-7CF6BD68D7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59B192-6149-45F7-8FB8-BDC76FB8F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BA1855-9FDC-40FB-AC23-E3D3E8A2E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8EFB2-43CD-4701-887E-BB020B96E50F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0F4950-A72C-42B3-B1AB-4C2D65FE2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B90B5F-E325-49A0-85AD-7FDA4BFC9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9C29-671D-459C-A117-526865A62A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324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9497A-580C-4378-BAAD-5B742F863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07BCA9-CF00-4E7A-AA73-FBD3032AA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7F499-6948-4553-8900-066CB1EDB57E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8C0CBC-71F4-4697-89AB-963F1A3CD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8F742-AAD5-44CB-8439-E50E85A9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9C29-671D-459C-A117-526865A62A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945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0B9D4E-3AC7-475F-BCDE-D74950DF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7396-0961-457F-9E45-8DC114010DB4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465A68-7494-4537-B61C-AAFF8DAA7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19DA57-8DB6-4DA7-88A4-9981BE118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9C29-671D-459C-A117-526865A62A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474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D4F94-23AB-4CA6-A309-6707E0072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B7A890-6131-49CF-BD5A-F2C195040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01D8A1-807C-422D-BFCB-5332E0B95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06154B-982B-4609-88AA-1AD31E6A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75B2-326C-4A02-A83A-E58DE19FB508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46B5AD-C33D-4CD1-B527-984788E46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39FD8E-8196-4C25-9B40-655FA912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9C29-671D-459C-A117-526865A62A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012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B1104-47DE-49FD-9741-B671E37CD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9F01E5-3FB4-49C7-85B0-FF8952BF3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860630-127F-4607-8FB6-7A6C31B85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FDD008-BA43-415D-A048-6ECA5DEF3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BE582-B216-4ECF-8221-83D08705EE27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476FD4-F9AE-48A5-8256-DE2C15F36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2DFF0-4CBA-406A-8797-A571F8236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9C29-671D-459C-A117-526865A62A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12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C98C9F5-9018-4DEE-A118-3FE12714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8A8585-A992-4DCA-80D9-AA9F9E413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1CC55-3F87-4195-9309-FFDC76462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FEB3B-ADCC-49C9-8A8F-8F5648B6CE01}" type="datetime1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C960C-A816-4ADB-BF31-312BE41A4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30431F-E1FD-4B87-91D3-4C21CE399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29C29-671D-459C-A117-526865A62A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840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1CB0CE-DBF3-4728-BFF9-DB1B4310384D}"/>
              </a:ext>
            </a:extLst>
          </p:cNvPr>
          <p:cNvSpPr/>
          <p:nvPr/>
        </p:nvSpPr>
        <p:spPr>
          <a:xfrm>
            <a:off x="1" y="988291"/>
            <a:ext cx="12192000" cy="286327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39D476-CB64-4562-AF91-476F688ACAE3}"/>
              </a:ext>
            </a:extLst>
          </p:cNvPr>
          <p:cNvSpPr/>
          <p:nvPr/>
        </p:nvSpPr>
        <p:spPr>
          <a:xfrm>
            <a:off x="0" y="5583382"/>
            <a:ext cx="12192000" cy="286327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3669814-F280-4A38-AFD5-208B01D71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5139" y="3103418"/>
            <a:ext cx="8041722" cy="809304"/>
          </a:xfrm>
        </p:spPr>
        <p:txBody>
          <a:bodyPr anchor="ctr">
            <a:no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Chat-bot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MRC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</a:t>
            </a:r>
            <a:b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Open-domain </a:t>
            </a:r>
            <a:r>
              <a:rPr lang="ko-KR" altLang="en-US" sz="5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문서봇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C878BE5D-2528-4560-B1C4-717BBE184CEE}"/>
              </a:ext>
            </a:extLst>
          </p:cNvPr>
          <p:cNvSpPr txBox="1">
            <a:spLocks/>
          </p:cNvSpPr>
          <p:nvPr/>
        </p:nvSpPr>
        <p:spPr>
          <a:xfrm>
            <a:off x="1524000" y="1584900"/>
            <a:ext cx="9144000" cy="959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졸업프로젝트 제안서</a:t>
            </a:r>
            <a:endParaRPr lang="en-US" altLang="ko-KR" sz="4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제목 5">
            <a:extLst>
              <a:ext uri="{FF2B5EF4-FFF2-40B4-BE49-F238E27FC236}">
                <a16:creationId xmlns:a16="http://schemas.microsoft.com/office/drawing/2014/main" id="{813D2570-7644-4074-94D2-6B7B38AD8405}"/>
              </a:ext>
            </a:extLst>
          </p:cNvPr>
          <p:cNvSpPr txBox="1">
            <a:spLocks/>
          </p:cNvSpPr>
          <p:nvPr/>
        </p:nvSpPr>
        <p:spPr>
          <a:xfrm>
            <a:off x="3726110" y="4504888"/>
            <a:ext cx="4739780" cy="519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TEAM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AIKU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4742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7879FA-D414-4AA9-80FE-D41349DD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094" y="6363238"/>
            <a:ext cx="565557" cy="338554"/>
          </a:xfrm>
        </p:spPr>
        <p:txBody>
          <a:bodyPr/>
          <a:lstStyle/>
          <a:p>
            <a:fld id="{A7429C29-671D-459C-A117-526865A62AE6}" type="slidenum">
              <a:rPr lang="ko-KR" altLang="en-US" sz="1600" smtClean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fld>
            <a:endParaRPr lang="ko-KR" altLang="en-US" sz="16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BF523F-C5F3-42DF-A409-E48689044CEA}"/>
              </a:ext>
            </a:extLst>
          </p:cNvPr>
          <p:cNvSpPr/>
          <p:nvPr/>
        </p:nvSpPr>
        <p:spPr>
          <a:xfrm>
            <a:off x="345347" y="310096"/>
            <a:ext cx="11501305" cy="899232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Alternative Solutions &amp; Project Justification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E780D3-A035-4E1A-82AD-84ACD17C9B12}"/>
              </a:ext>
            </a:extLst>
          </p:cNvPr>
          <p:cNvSpPr/>
          <p:nvPr/>
        </p:nvSpPr>
        <p:spPr>
          <a:xfrm>
            <a:off x="345346" y="6192766"/>
            <a:ext cx="11501305" cy="98977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C22F4-DAAD-434C-8208-05508B077514}"/>
              </a:ext>
            </a:extLst>
          </p:cNvPr>
          <p:cNvSpPr txBox="1"/>
          <p:nvPr/>
        </p:nvSpPr>
        <p:spPr>
          <a:xfrm>
            <a:off x="345346" y="6363238"/>
            <a:ext cx="7263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건국대학교 졸업프로젝트 제안서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Chat-bot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MRC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Open-domain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문서봇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C76737B-4C90-4BAB-8856-7F86A4FF6E37}"/>
              </a:ext>
            </a:extLst>
          </p:cNvPr>
          <p:cNvSpPr txBox="1">
            <a:spLocks/>
          </p:cNvSpPr>
          <p:nvPr/>
        </p:nvSpPr>
        <p:spPr>
          <a:xfrm>
            <a:off x="319313" y="1309914"/>
            <a:ext cx="5181601" cy="4811357"/>
          </a:xfrm>
          <a:prstGeom prst="rect">
            <a:avLst/>
          </a:prstGeom>
        </p:spPr>
        <p:txBody>
          <a:bodyPr lIns="0" rIns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200" b="1" spc="-20" dirty="0">
                <a:solidFill>
                  <a:srgbClr val="046B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KACTEIL-Book Reading Bot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문서의 내용을 이해하여 질의응답 및 채팅이 가능한 </a:t>
            </a:r>
            <a:r>
              <a:rPr lang="ko-KR" altLang="en-US" sz="1400" spc="-2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독서봇</a:t>
            </a:r>
            <a:endParaRPr lang="en-US" altLang="ko-KR" sz="1400" spc="-2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700" spc="-2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" indent="0">
              <a:lnSpc>
                <a:spcPct val="110000"/>
              </a:lnSpc>
              <a:buNone/>
            </a:pPr>
            <a:r>
              <a:rPr lang="en-US" altLang="ko-KR" sz="1200" b="1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200" b="1" spc="-2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독서봇을</a:t>
            </a:r>
            <a:r>
              <a:rPr lang="ko-KR" altLang="en-US" sz="1200" b="1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구현하기 위한 아래 </a:t>
            </a:r>
            <a:r>
              <a:rPr lang="en-US" altLang="ko-KR" sz="1200" b="1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200" b="1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 모델을 구현하고 통합</a:t>
            </a:r>
            <a:b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 기반 </a:t>
            </a:r>
            <a:r>
              <a:rPr lang="ko-KR" altLang="en-US" sz="1200" spc="-2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챗봇</a:t>
            </a:r>
            <a:r>
              <a:rPr lang="en-US" altLang="ko-KR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(Chatbot) </a:t>
            </a:r>
            <a:br>
              <a:rPr lang="en-US" altLang="ko-KR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질문에 따라 미리 정해 놓은 응답을 제공하는 전통적인 방법이 아니라 사용자 질문을 이해하고 적절한 응답을 생성하는 심층신경망 기반 </a:t>
            </a:r>
            <a:r>
              <a:rPr lang="ko-KR" altLang="en-US" sz="1200" spc="-2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챗봇</a:t>
            </a:r>
            <a: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시스템 </a:t>
            </a:r>
            <a:b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b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200" spc="-2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기계독해</a:t>
            </a:r>
            <a:r>
              <a:rPr lang="en-US" altLang="ko-KR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(MRC: Machine Reading &amp; Comprehension) </a:t>
            </a:r>
            <a: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 </a:t>
            </a:r>
            <a:b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주어진 문서의 내용을 이해하고 사용자 질문에 따라 문서 내 정답의 위치를 찾아주는 질의응답 시스템 </a:t>
            </a:r>
            <a:b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1200" spc="-2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" indent="0">
              <a:lnSpc>
                <a:spcPct val="110000"/>
              </a:lnSpc>
              <a:buNone/>
            </a:pPr>
            <a:r>
              <a:rPr lang="en-US" altLang="ko-KR" sz="1200" b="1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200" b="1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단점</a:t>
            </a:r>
            <a:b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문서를 일일이 입력해 주어야 한다</a:t>
            </a:r>
            <a:r>
              <a:rPr lang="en-US" altLang="ko-KR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57150" indent="0">
              <a:lnSpc>
                <a:spcPct val="110000"/>
              </a:lnSpc>
              <a:buNone/>
            </a:pPr>
            <a:r>
              <a:rPr lang="en-US" altLang="ko-KR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문서와 질문 사이의 유사도를 단어 유사도를 통해 구했기 때문에 질문을 이해하지 못하거나 적절한 답을 구하지 못할 가능성이 크다</a:t>
            </a:r>
            <a:r>
              <a:rPr lang="en-US" altLang="ko-KR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57150" indent="0">
              <a:lnSpc>
                <a:spcPct val="110000"/>
              </a:lnSpc>
              <a:buNone/>
            </a:pPr>
            <a:r>
              <a:rPr lang="en-US" altLang="ko-KR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 기반 </a:t>
            </a:r>
            <a:r>
              <a:rPr lang="ko-KR" altLang="en-US" sz="1200" spc="-2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챗봇의</a:t>
            </a:r>
            <a: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데이터가 충분하지 않을 시 틀린 대답을 할 수 있고 문법에 </a:t>
            </a:r>
            <a:r>
              <a:rPr lang="ko-KR" altLang="en-US" sz="1200" spc="-2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안맞는</a:t>
            </a:r>
            <a: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답변을 할 수 있다</a:t>
            </a:r>
            <a:r>
              <a:rPr lang="en-US" altLang="ko-KR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200" spc="-2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2200" spc="-2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AC4173B0-0F71-4EE4-9FFE-5E85BD77A1EC}"/>
              </a:ext>
            </a:extLst>
          </p:cNvPr>
          <p:cNvSpPr txBox="1">
            <a:spLocks/>
          </p:cNvSpPr>
          <p:nvPr/>
        </p:nvSpPr>
        <p:spPr>
          <a:xfrm>
            <a:off x="6441347" y="1280823"/>
            <a:ext cx="5431340" cy="4811357"/>
          </a:xfrm>
          <a:prstGeom prst="rect">
            <a:avLst/>
          </a:prstGeom>
        </p:spPr>
        <p:txBody>
          <a:bodyPr lIns="0" rIns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200" b="1" spc="-20" dirty="0">
                <a:solidFill>
                  <a:srgbClr val="046B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Our Project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문서를 직접 입력하지 않고 </a:t>
            </a:r>
            <a:r>
              <a:rPr lang="en-US" altLang="ko-KR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Open Domain</a:t>
            </a:r>
            <a:r>
              <a:rPr lang="ko-KR" altLang="en-US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passage retrieval</a:t>
            </a:r>
            <a:r>
              <a:rPr lang="ko-KR" altLang="en-US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사용하여 컴퓨터가 문서를 보다 정확하게 이해하고 요약</a:t>
            </a:r>
            <a:endParaRPr lang="en-US" altLang="ko-KR" sz="1400" spc="-2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700" spc="-2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" indent="0">
              <a:lnSpc>
                <a:spcPct val="110000"/>
              </a:lnSpc>
              <a:buNone/>
            </a:pPr>
            <a:r>
              <a:rPr lang="en-US" altLang="ko-KR" sz="1200" b="1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200" b="1" spc="-2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문서봇을</a:t>
            </a:r>
            <a:r>
              <a:rPr lang="ko-KR" altLang="en-US" sz="1200" b="1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구현하기 위한 </a:t>
            </a:r>
            <a:r>
              <a:rPr lang="ko-KR" altLang="en-US" sz="1200" b="1" spc="-2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아래 </a:t>
            </a:r>
            <a:r>
              <a:rPr lang="en-US" altLang="ko-KR" sz="1200" b="1" spc="-2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200" b="1" spc="-2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 </a:t>
            </a:r>
            <a:r>
              <a:rPr lang="ko-KR" altLang="en-US" sz="1200" b="1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모델을 구현하고 통합</a:t>
            </a:r>
            <a:b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기반 </a:t>
            </a:r>
            <a:r>
              <a:rPr lang="ko-KR" altLang="en-US" sz="1200" spc="-2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챗봇</a:t>
            </a:r>
            <a:r>
              <a:rPr lang="en-US" altLang="ko-KR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(Chatbot) </a:t>
            </a:r>
            <a:br>
              <a:rPr lang="en-US" altLang="ko-KR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정확성에 중점을 두어 필요한 질문과 답변 쌍을 만들고 다른 방식으로 물어봐도 동일하게 대답 할 수 있도록 질문을 유사하게 복제하여 학습한다</a:t>
            </a:r>
            <a:r>
              <a:rPr lang="en-US" altLang="ko-KR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 </a:t>
            </a:r>
            <a: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문법에 맞고 정확한 답변 할 확률이 높아진다</a:t>
            </a:r>
            <a:r>
              <a:rPr lang="en-US" altLang="ko-KR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b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200" spc="-2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기계독해</a:t>
            </a:r>
            <a:r>
              <a:rPr lang="en-US" altLang="ko-KR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(MRC; Machine Reading &amp; Comprehension) </a:t>
            </a:r>
            <a: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 </a:t>
            </a:r>
            <a:b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1200" spc="-2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" indent="0">
              <a:lnSpc>
                <a:spcPct val="110000"/>
              </a:lnSpc>
              <a:buNone/>
            </a:pPr>
            <a:r>
              <a:rPr lang="en-US" altLang="ko-KR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검색</a:t>
            </a:r>
            <a:r>
              <a:rPr lang="en-US" altLang="ko-KR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(Document Search) </a:t>
            </a:r>
            <a: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</a:t>
            </a:r>
            <a:endParaRPr lang="en-US" altLang="ko-KR" sz="1200" spc="-2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" indent="0">
              <a:lnSpc>
                <a:spcPct val="110000"/>
              </a:lnSpc>
              <a:buNone/>
            </a:pPr>
            <a:r>
              <a:rPr lang="en-US" altLang="ko-KR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sparse representation(BM25)</a:t>
            </a:r>
            <a:r>
              <a:rPr lang="ko-KR" altLang="en-US" sz="1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검색어와 문서와의 유사도를 구해 높은 유사도의 문서를 선별해주는 시스템</a:t>
            </a:r>
            <a:endParaRPr lang="en-US" altLang="ko-KR" sz="1200" spc="-2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" indent="0">
              <a:lnSpc>
                <a:spcPct val="110000"/>
              </a:lnSpc>
              <a:buNone/>
            </a:pPr>
            <a:endParaRPr lang="en-US" altLang="ko-KR" sz="1200" spc="-2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7150" indent="0">
              <a:lnSpc>
                <a:spcPct val="110000"/>
              </a:lnSpc>
              <a:buNone/>
            </a:pPr>
            <a:r>
              <a:rPr lang="en-US" altLang="ko-KR" sz="1200" b="1" spc="-20" dirty="0">
                <a:solidFill>
                  <a:srgbClr val="046B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200" b="1" spc="-20" dirty="0" err="1">
                <a:solidFill>
                  <a:srgbClr val="046B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차별점</a:t>
            </a:r>
            <a:br>
              <a:rPr lang="ko-KR" altLang="en-US" sz="1200" spc="-20" dirty="0">
                <a:solidFill>
                  <a:srgbClr val="046B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spc="-20" dirty="0">
                <a:solidFill>
                  <a:srgbClr val="046B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Open Domain</a:t>
            </a:r>
            <a:r>
              <a:rPr lang="ko-KR" altLang="en-US" sz="1200" spc="-20" dirty="0">
                <a:solidFill>
                  <a:srgbClr val="046B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이용한 검색 기능을 추가하여 검색어와 관련 있는 문서들을 정확도 </a:t>
            </a:r>
            <a:endParaRPr lang="en-US" altLang="ko-KR" sz="1200" spc="-20" dirty="0">
              <a:solidFill>
                <a:srgbClr val="046B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" indent="0">
              <a:lnSpc>
                <a:spcPct val="110000"/>
              </a:lnSpc>
              <a:buNone/>
            </a:pPr>
            <a:r>
              <a:rPr lang="ko-KR" altLang="en-US" sz="1200" spc="-20" dirty="0">
                <a:solidFill>
                  <a:srgbClr val="046B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순으로 추출해낸다</a:t>
            </a:r>
            <a:r>
              <a:rPr lang="en-US" altLang="ko-KR" sz="1200" spc="-20" dirty="0">
                <a:solidFill>
                  <a:srgbClr val="046B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57150" indent="0">
              <a:lnSpc>
                <a:spcPct val="110000"/>
              </a:lnSpc>
              <a:buNone/>
            </a:pPr>
            <a:r>
              <a:rPr lang="en-US" altLang="ko-KR" sz="1200" spc="-20" dirty="0">
                <a:solidFill>
                  <a:srgbClr val="046B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2_ Passage retrieval</a:t>
            </a:r>
            <a:r>
              <a:rPr lang="ko-KR" altLang="en-US" sz="1200" spc="-20" dirty="0">
                <a:solidFill>
                  <a:srgbClr val="046B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이용하여 의미 기반으로 문서를 해석한다</a:t>
            </a:r>
            <a:r>
              <a:rPr lang="en-US" altLang="ko-KR" sz="1200" spc="-20" dirty="0">
                <a:solidFill>
                  <a:srgbClr val="046B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57150" indent="0">
              <a:lnSpc>
                <a:spcPct val="110000"/>
              </a:lnSpc>
              <a:buNone/>
            </a:pPr>
            <a:r>
              <a:rPr lang="en-US" altLang="ko-KR" sz="1200" spc="-20" dirty="0">
                <a:solidFill>
                  <a:srgbClr val="046B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</a:t>
            </a:r>
            <a:r>
              <a:rPr lang="ko-KR" altLang="en-US" sz="1200" spc="-20" dirty="0">
                <a:solidFill>
                  <a:srgbClr val="046B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 기반으로 </a:t>
            </a:r>
            <a:r>
              <a:rPr lang="ko-KR" altLang="en-US" sz="1200" spc="-20" dirty="0" err="1">
                <a:solidFill>
                  <a:srgbClr val="046B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챗봇을</a:t>
            </a:r>
            <a:r>
              <a:rPr lang="ko-KR" altLang="en-US" sz="1200" spc="-20" dirty="0">
                <a:solidFill>
                  <a:srgbClr val="046B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구현하여 보다 정확한 답변을 할 수 있도록 한다</a:t>
            </a:r>
            <a:r>
              <a:rPr lang="en-US" altLang="ko-KR" sz="1200" spc="-20" dirty="0">
                <a:solidFill>
                  <a:srgbClr val="046B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200" spc="-20" dirty="0">
              <a:solidFill>
                <a:srgbClr val="046B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2200" spc="-2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오른쪽 화살표[R] 10">
            <a:extLst>
              <a:ext uri="{FF2B5EF4-FFF2-40B4-BE49-F238E27FC236}">
                <a16:creationId xmlns:a16="http://schemas.microsoft.com/office/drawing/2014/main" id="{6BFCE968-56B5-47F3-ABFB-F9B57C5ED71A}"/>
              </a:ext>
            </a:extLst>
          </p:cNvPr>
          <p:cNvSpPr/>
          <p:nvPr/>
        </p:nvSpPr>
        <p:spPr>
          <a:xfrm>
            <a:off x="5557051" y="3189202"/>
            <a:ext cx="764988" cy="626050"/>
          </a:xfrm>
          <a:prstGeom prst="rightArrow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11984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7879FA-D414-4AA9-80FE-D41349DD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094" y="6363238"/>
            <a:ext cx="565557" cy="338554"/>
          </a:xfrm>
        </p:spPr>
        <p:txBody>
          <a:bodyPr/>
          <a:lstStyle/>
          <a:p>
            <a:fld id="{A7429C29-671D-459C-A117-526865A62AE6}" type="slidenum">
              <a:rPr lang="ko-KR" altLang="en-US" sz="1600" smtClean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11</a:t>
            </a:fld>
            <a:endParaRPr lang="ko-KR" altLang="en-US" sz="16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BF523F-C5F3-42DF-A409-E48689044CEA}"/>
              </a:ext>
            </a:extLst>
          </p:cNvPr>
          <p:cNvSpPr/>
          <p:nvPr/>
        </p:nvSpPr>
        <p:spPr>
          <a:xfrm>
            <a:off x="345347" y="310096"/>
            <a:ext cx="11501305" cy="899232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Risk Analysis &amp; Risk Reduction Plan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E780D3-A035-4E1A-82AD-84ACD17C9B12}"/>
              </a:ext>
            </a:extLst>
          </p:cNvPr>
          <p:cNvSpPr/>
          <p:nvPr/>
        </p:nvSpPr>
        <p:spPr>
          <a:xfrm>
            <a:off x="345346" y="6192766"/>
            <a:ext cx="11501305" cy="98977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C22F4-DAAD-434C-8208-05508B077514}"/>
              </a:ext>
            </a:extLst>
          </p:cNvPr>
          <p:cNvSpPr txBox="1"/>
          <p:nvPr/>
        </p:nvSpPr>
        <p:spPr>
          <a:xfrm>
            <a:off x="345346" y="6363238"/>
            <a:ext cx="7263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건국대학교 졸업프로젝트 제안서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Chat-bot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MRC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Open-domain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문서봇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F0E9A5-E8B3-4682-8F6F-760B65021F80}"/>
              </a:ext>
            </a:extLst>
          </p:cNvPr>
          <p:cNvSpPr txBox="1"/>
          <p:nvPr/>
        </p:nvSpPr>
        <p:spPr>
          <a:xfrm>
            <a:off x="1834144" y="1631439"/>
            <a:ext cx="2321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rgbClr val="046B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Risk Analysis</a:t>
            </a:r>
            <a:endParaRPr kumimoji="1" lang="ko-Kore-KR" altLang="en-US" sz="2400" b="1" dirty="0">
              <a:solidFill>
                <a:srgbClr val="046B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2A149E-55CC-4794-9D36-7E5AFB5C703D}"/>
              </a:ext>
            </a:extLst>
          </p:cNvPr>
          <p:cNvSpPr txBox="1"/>
          <p:nvPr/>
        </p:nvSpPr>
        <p:spPr>
          <a:xfrm>
            <a:off x="7135649" y="1631439"/>
            <a:ext cx="4004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2400" b="1" dirty="0">
                <a:solidFill>
                  <a:srgbClr val="046B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Risk Reduction Plan</a:t>
            </a:r>
            <a:endParaRPr kumimoji="1" lang="ko-Kore-KR" altLang="en-US" sz="2400" b="1" dirty="0">
              <a:solidFill>
                <a:srgbClr val="046B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E5445-9BE4-49E3-A341-81439B9D831D}"/>
              </a:ext>
            </a:extLst>
          </p:cNvPr>
          <p:cNvSpPr txBox="1"/>
          <p:nvPr/>
        </p:nvSpPr>
        <p:spPr>
          <a:xfrm>
            <a:off x="734034" y="2188298"/>
            <a:ext cx="4839176" cy="3293209"/>
          </a:xfrm>
          <a:prstGeom prst="rect">
            <a:avLst/>
          </a:prstGeom>
          <a:ln>
            <a:solidFill>
              <a:srgbClr val="046B4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달이라는 제한된 기간에 프로젝트를 완성해야 한다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성능이 잘 나와야 프로젝트가 완성 될 수 있다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온라인으로 진행 되기 때문에 팀원 간의 소통이 부족 할 수 있다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데모를 만들기 위해 서버를 구축해야 한다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대량의 데이터를 저장하고 서로 공유 할 수 있어야  한다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9EC5A-E725-43E6-B8AC-A9F9E59E6E6B}"/>
              </a:ext>
            </a:extLst>
          </p:cNvPr>
          <p:cNvSpPr txBox="1"/>
          <p:nvPr/>
        </p:nvSpPr>
        <p:spPr>
          <a:xfrm>
            <a:off x="6618791" y="2164599"/>
            <a:ext cx="5145038" cy="3293209"/>
          </a:xfrm>
          <a:prstGeom prst="rect">
            <a:avLst/>
          </a:prstGeom>
          <a:ln>
            <a:solidFill>
              <a:srgbClr val="046B4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기존에 했던 자원들을 적절히 이용하고 역할을 상세하게 나누어 스케줄을 설계하여 프로젝트 일정을 관리한다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많은 양의 학습 데이터를 수집하고 프로젝트에 적합한  모델을 구현한다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주에 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2~3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씩 회의를 진행하여 서로의 진행 정도를     공유하고 의사소통 한다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학교 측에 서버 지원 여부를 문의한 뒤 불가능하면 무료 아마존 서버를 이용한다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윈드라이브를 통해 서로 데이터를 저장하고 공유한다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4" name="오른쪽 화살표[R] 9">
            <a:extLst>
              <a:ext uri="{FF2B5EF4-FFF2-40B4-BE49-F238E27FC236}">
                <a16:creationId xmlns:a16="http://schemas.microsoft.com/office/drawing/2014/main" id="{17A04767-D47F-4383-A3D3-FED2DA557706}"/>
              </a:ext>
            </a:extLst>
          </p:cNvPr>
          <p:cNvSpPr/>
          <p:nvPr/>
        </p:nvSpPr>
        <p:spPr>
          <a:xfrm>
            <a:off x="5678802" y="3720870"/>
            <a:ext cx="635620" cy="490654"/>
          </a:xfrm>
          <a:prstGeom prst="rightArrow">
            <a:avLst/>
          </a:prstGeom>
          <a:solidFill>
            <a:srgbClr val="046B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09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7879FA-D414-4AA9-80FE-D41349DD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094" y="6363238"/>
            <a:ext cx="565557" cy="338554"/>
          </a:xfrm>
        </p:spPr>
        <p:txBody>
          <a:bodyPr/>
          <a:lstStyle/>
          <a:p>
            <a:fld id="{A7429C29-671D-459C-A117-526865A62AE6}" type="slidenum">
              <a:rPr lang="ko-KR" altLang="en-US" sz="1600" smtClean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12</a:t>
            </a:fld>
            <a:endParaRPr lang="ko-KR" altLang="en-US" sz="16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BF523F-C5F3-42DF-A409-E48689044CEA}"/>
              </a:ext>
            </a:extLst>
          </p:cNvPr>
          <p:cNvSpPr/>
          <p:nvPr/>
        </p:nvSpPr>
        <p:spPr>
          <a:xfrm>
            <a:off x="345347" y="310096"/>
            <a:ext cx="11501305" cy="899232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Success Criteria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E780D3-A035-4E1A-82AD-84ACD17C9B12}"/>
              </a:ext>
            </a:extLst>
          </p:cNvPr>
          <p:cNvSpPr/>
          <p:nvPr/>
        </p:nvSpPr>
        <p:spPr>
          <a:xfrm>
            <a:off x="345346" y="6192766"/>
            <a:ext cx="11501305" cy="98977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C22F4-DAAD-434C-8208-05508B077514}"/>
              </a:ext>
            </a:extLst>
          </p:cNvPr>
          <p:cNvSpPr txBox="1"/>
          <p:nvPr/>
        </p:nvSpPr>
        <p:spPr>
          <a:xfrm>
            <a:off x="345346" y="6363238"/>
            <a:ext cx="7263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건국대학교 졸업프로젝트 제안서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Chat-bot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MRC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Open-domain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문서봇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9" name="그래픽 38" descr="배지 체크 표시1 단색으로 채워진">
            <a:extLst>
              <a:ext uri="{FF2B5EF4-FFF2-40B4-BE49-F238E27FC236}">
                <a16:creationId xmlns:a16="http://schemas.microsoft.com/office/drawing/2014/main" id="{4BF8CBEA-6D48-4ED1-AF27-1280EFC9F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518" y="1662055"/>
            <a:ext cx="565756" cy="56575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AA87D3-37CF-4BD2-902E-EB25BF54E220}"/>
              </a:ext>
            </a:extLst>
          </p:cNvPr>
          <p:cNvSpPr txBox="1"/>
          <p:nvPr/>
        </p:nvSpPr>
        <p:spPr>
          <a:xfrm>
            <a:off x="1259746" y="1739573"/>
            <a:ext cx="8990165" cy="410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질문에 대해서 사용자가 원하는 질문의 의도를 명확하게 파악하고 답변해주는가</a:t>
            </a:r>
            <a:r>
              <a:rPr kumimoji="1"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1" lang="ko-Kore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93950D-4AE8-4491-BA61-CA0B5EB8CDE4}"/>
              </a:ext>
            </a:extLst>
          </p:cNvPr>
          <p:cNvSpPr txBox="1"/>
          <p:nvPr/>
        </p:nvSpPr>
        <p:spPr>
          <a:xfrm>
            <a:off x="1259745" y="2754462"/>
            <a:ext cx="10224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MRC(Machine Reading Comprehension)</a:t>
            </a:r>
            <a:r>
              <a:rPr kumimoji="1"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kumimoji="1"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Chat-bot</a:t>
            </a:r>
            <a:r>
              <a:rPr kumimoji="1"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잘 결합하여</a:t>
            </a:r>
            <a:r>
              <a:rPr kumimoji="1"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질의응답과 일상 대화를 같이 수행할 수 있는가</a:t>
            </a:r>
            <a:r>
              <a:rPr kumimoji="1"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851FBB-8BDD-46D3-8182-E8CEACE8D973}"/>
              </a:ext>
            </a:extLst>
          </p:cNvPr>
          <p:cNvSpPr txBox="1"/>
          <p:nvPr/>
        </p:nvSpPr>
        <p:spPr>
          <a:xfrm>
            <a:off x="1259746" y="4069882"/>
            <a:ext cx="8990165" cy="410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Passage Retrieval</a:t>
            </a:r>
            <a:r>
              <a:rPr kumimoji="1"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이용하여 검색어와 관련 있는 문서들을 잘 추출 해 낼 수 있는가</a:t>
            </a:r>
            <a:r>
              <a:rPr kumimoji="1"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5DCAA1-702D-4147-8D1B-57EADB02CFFE}"/>
              </a:ext>
            </a:extLst>
          </p:cNvPr>
          <p:cNvSpPr txBox="1"/>
          <p:nvPr/>
        </p:nvSpPr>
        <p:spPr>
          <a:xfrm>
            <a:off x="1259746" y="5236121"/>
            <a:ext cx="8990165" cy="410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주어진 계획대로 잘 수행하였는가</a:t>
            </a:r>
            <a:r>
              <a:rPr kumimoji="1"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pic>
        <p:nvPicPr>
          <p:cNvPr id="14" name="그래픽 13" descr="배지 체크 표시1 단색으로 채워진">
            <a:extLst>
              <a:ext uri="{FF2B5EF4-FFF2-40B4-BE49-F238E27FC236}">
                <a16:creationId xmlns:a16="http://schemas.microsoft.com/office/drawing/2014/main" id="{E0A173FD-91A7-4A3B-98FC-EF7375025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518" y="2825527"/>
            <a:ext cx="565756" cy="565756"/>
          </a:xfrm>
          <a:prstGeom prst="rect">
            <a:avLst/>
          </a:prstGeom>
        </p:spPr>
      </p:pic>
      <p:pic>
        <p:nvPicPr>
          <p:cNvPr id="15" name="그래픽 14" descr="배지 체크 표시1 단색으로 채워진">
            <a:extLst>
              <a:ext uri="{FF2B5EF4-FFF2-40B4-BE49-F238E27FC236}">
                <a16:creationId xmlns:a16="http://schemas.microsoft.com/office/drawing/2014/main" id="{EC10B9BB-A332-4FE4-B194-EEDF2766C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518" y="3992364"/>
            <a:ext cx="565756" cy="565756"/>
          </a:xfrm>
          <a:prstGeom prst="rect">
            <a:avLst/>
          </a:prstGeom>
        </p:spPr>
      </p:pic>
      <p:pic>
        <p:nvPicPr>
          <p:cNvPr id="16" name="그래픽 15" descr="배지 체크 표시1 단색으로 채워진">
            <a:extLst>
              <a:ext uri="{FF2B5EF4-FFF2-40B4-BE49-F238E27FC236}">
                <a16:creationId xmlns:a16="http://schemas.microsoft.com/office/drawing/2014/main" id="{31CD1104-3A1E-48E6-91A4-52D520D2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518" y="5158603"/>
            <a:ext cx="565756" cy="56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2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7879FA-D414-4AA9-80FE-D41349DD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094" y="6363238"/>
            <a:ext cx="565557" cy="338554"/>
          </a:xfrm>
        </p:spPr>
        <p:txBody>
          <a:bodyPr/>
          <a:lstStyle/>
          <a:p>
            <a:fld id="{A7429C29-671D-459C-A117-526865A62AE6}" type="slidenum">
              <a:rPr lang="ko-KR" altLang="en-US" sz="1600" smtClean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13</a:t>
            </a:fld>
            <a:endParaRPr lang="ko-KR" altLang="en-US" sz="16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BF523F-C5F3-42DF-A409-E48689044CEA}"/>
              </a:ext>
            </a:extLst>
          </p:cNvPr>
          <p:cNvSpPr/>
          <p:nvPr/>
        </p:nvSpPr>
        <p:spPr>
          <a:xfrm>
            <a:off x="345347" y="310096"/>
            <a:ext cx="11501305" cy="899232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 분담</a:t>
            </a: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E780D3-A035-4E1A-82AD-84ACD17C9B12}"/>
              </a:ext>
            </a:extLst>
          </p:cNvPr>
          <p:cNvSpPr/>
          <p:nvPr/>
        </p:nvSpPr>
        <p:spPr>
          <a:xfrm>
            <a:off x="345346" y="6192766"/>
            <a:ext cx="11501305" cy="98977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C22F4-DAAD-434C-8208-05508B077514}"/>
              </a:ext>
            </a:extLst>
          </p:cNvPr>
          <p:cNvSpPr txBox="1"/>
          <p:nvPr/>
        </p:nvSpPr>
        <p:spPr>
          <a:xfrm>
            <a:off x="345346" y="6363238"/>
            <a:ext cx="7263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건국대학교 졸업프로젝트 제안서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Chat-bot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MRC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Open-domain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문서봇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D7F3193-D15C-4C52-B1BE-010F1ACD125C}"/>
              </a:ext>
            </a:extLst>
          </p:cNvPr>
          <p:cNvSpPr txBox="1">
            <a:spLocks/>
          </p:cNvSpPr>
          <p:nvPr/>
        </p:nvSpPr>
        <p:spPr>
          <a:xfrm>
            <a:off x="373743" y="1380225"/>
            <a:ext cx="11472906" cy="4500458"/>
          </a:xfrm>
          <a:prstGeom prst="rect">
            <a:avLst/>
          </a:prstGeom>
        </p:spPr>
        <p:txBody>
          <a:bodyPr lIns="0" rIns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200" b="1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Chat-bot </a:t>
            </a:r>
            <a:r>
              <a:rPr lang="ko-KR" altLang="en-US" sz="2200" b="1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r>
              <a:rPr lang="en-US" altLang="ko-KR" sz="2200" b="1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b="1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및 개발</a:t>
            </a:r>
            <a:r>
              <a:rPr lang="en-US" altLang="ko-KR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200" spc="-2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유병헌</a:t>
            </a:r>
            <a:r>
              <a:rPr lang="en-US" altLang="ko-KR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spc="-2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정제윈</a:t>
            </a:r>
            <a:endParaRPr lang="en-US" altLang="ko-KR" sz="22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2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200" b="1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MRC </a:t>
            </a:r>
            <a:r>
              <a:rPr lang="ko-KR" altLang="en-US" sz="2200" b="1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구현 및 개발</a:t>
            </a:r>
            <a:r>
              <a:rPr lang="en-US" altLang="ko-KR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구선민</a:t>
            </a:r>
            <a:endParaRPr lang="en-US" altLang="ko-KR" sz="22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2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200" b="1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Passage Retrieval </a:t>
            </a:r>
            <a:r>
              <a:rPr lang="ko-KR" altLang="en-US" sz="2200" b="1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구현 및 개발</a:t>
            </a:r>
            <a:r>
              <a:rPr lang="en-US" altLang="ko-KR" sz="2200" b="1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200" spc="-2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정근영</a:t>
            </a:r>
            <a:endParaRPr lang="en-US" altLang="ko-KR" sz="22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2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200" b="1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200" b="1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서빙 할 수 있는 서버</a:t>
            </a:r>
            <a:r>
              <a:rPr lang="en-US" altLang="ko-KR" sz="2200" b="1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b="1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개발</a:t>
            </a:r>
            <a:r>
              <a:rPr lang="en-US" altLang="ko-KR" sz="2200" b="1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200" spc="-2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정근영</a:t>
            </a:r>
            <a:r>
              <a:rPr lang="en-US" altLang="ko-KR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spc="-2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정제윈</a:t>
            </a:r>
            <a:r>
              <a:rPr lang="en-US" altLang="ko-KR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spc="-2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유병헌</a:t>
            </a:r>
            <a:r>
              <a:rPr lang="en-US" altLang="ko-KR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구선민</a:t>
            </a:r>
            <a:endParaRPr lang="en-US" altLang="ko-KR" sz="22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ko-KR" altLang="en-US" sz="18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984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5BF523F-C5F3-42DF-A409-E48689044CEA}"/>
              </a:ext>
            </a:extLst>
          </p:cNvPr>
          <p:cNvSpPr/>
          <p:nvPr/>
        </p:nvSpPr>
        <p:spPr>
          <a:xfrm>
            <a:off x="345347" y="310096"/>
            <a:ext cx="11501305" cy="899232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Schedule</a:t>
            </a: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9DE4D326-1643-4C2C-8EC8-BCEBB77FC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42081"/>
              </p:ext>
            </p:extLst>
          </p:nvPr>
        </p:nvGraphicFramePr>
        <p:xfrm>
          <a:off x="345347" y="1318063"/>
          <a:ext cx="11501301" cy="5341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278">
                  <a:extLst>
                    <a:ext uri="{9D8B030D-6E8A-4147-A177-3AD203B41FA5}">
                      <a16:colId xmlns:a16="http://schemas.microsoft.com/office/drawing/2014/main" val="3317974337"/>
                    </a:ext>
                  </a:extLst>
                </a:gridCol>
                <a:gridCol w="1602767">
                  <a:extLst>
                    <a:ext uri="{9D8B030D-6E8A-4147-A177-3AD203B41FA5}">
                      <a16:colId xmlns:a16="http://schemas.microsoft.com/office/drawing/2014/main" val="4650505"/>
                    </a:ext>
                  </a:extLst>
                </a:gridCol>
                <a:gridCol w="1073782">
                  <a:extLst>
                    <a:ext uri="{9D8B030D-6E8A-4147-A177-3AD203B41FA5}">
                      <a16:colId xmlns:a16="http://schemas.microsoft.com/office/drawing/2014/main" val="1386741180"/>
                    </a:ext>
                  </a:extLst>
                </a:gridCol>
                <a:gridCol w="1073782">
                  <a:extLst>
                    <a:ext uri="{9D8B030D-6E8A-4147-A177-3AD203B41FA5}">
                      <a16:colId xmlns:a16="http://schemas.microsoft.com/office/drawing/2014/main" val="1146020819"/>
                    </a:ext>
                  </a:extLst>
                </a:gridCol>
                <a:gridCol w="1073782">
                  <a:extLst>
                    <a:ext uri="{9D8B030D-6E8A-4147-A177-3AD203B41FA5}">
                      <a16:colId xmlns:a16="http://schemas.microsoft.com/office/drawing/2014/main" val="1247911208"/>
                    </a:ext>
                  </a:extLst>
                </a:gridCol>
                <a:gridCol w="1073782">
                  <a:extLst>
                    <a:ext uri="{9D8B030D-6E8A-4147-A177-3AD203B41FA5}">
                      <a16:colId xmlns:a16="http://schemas.microsoft.com/office/drawing/2014/main" val="686256482"/>
                    </a:ext>
                  </a:extLst>
                </a:gridCol>
                <a:gridCol w="1073782">
                  <a:extLst>
                    <a:ext uri="{9D8B030D-6E8A-4147-A177-3AD203B41FA5}">
                      <a16:colId xmlns:a16="http://schemas.microsoft.com/office/drawing/2014/main" val="1737013715"/>
                    </a:ext>
                  </a:extLst>
                </a:gridCol>
                <a:gridCol w="1073782">
                  <a:extLst>
                    <a:ext uri="{9D8B030D-6E8A-4147-A177-3AD203B41FA5}">
                      <a16:colId xmlns:a16="http://schemas.microsoft.com/office/drawing/2014/main" val="2078949698"/>
                    </a:ext>
                  </a:extLst>
                </a:gridCol>
                <a:gridCol w="1073782">
                  <a:extLst>
                    <a:ext uri="{9D8B030D-6E8A-4147-A177-3AD203B41FA5}">
                      <a16:colId xmlns:a16="http://schemas.microsoft.com/office/drawing/2014/main" val="2561852155"/>
                    </a:ext>
                  </a:extLst>
                </a:gridCol>
                <a:gridCol w="1073782">
                  <a:extLst>
                    <a:ext uri="{9D8B030D-6E8A-4147-A177-3AD203B41FA5}">
                      <a16:colId xmlns:a16="http://schemas.microsoft.com/office/drawing/2014/main" val="4106014136"/>
                    </a:ext>
                  </a:extLst>
                </a:gridCol>
              </a:tblGrid>
              <a:tr h="319861"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6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6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6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6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6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6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6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6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6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6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90109"/>
                  </a:ext>
                </a:extLst>
              </a:tr>
              <a:tr h="319861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MRC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MRC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데이터 수집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4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891585"/>
                  </a:ext>
                </a:extLst>
              </a:tr>
              <a:tr h="31986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MRC 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 설계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40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6186569"/>
                  </a:ext>
                </a:extLst>
              </a:tr>
              <a:tr h="319861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MRC 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 구현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356309"/>
                  </a:ext>
                </a:extLst>
              </a:tr>
              <a:tr h="319861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MRC </a:t>
                      </a:r>
                      <a:r>
                        <a:rPr lang="ko-Kore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성능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테스트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394476"/>
                  </a:ext>
                </a:extLst>
              </a:tr>
              <a:tr h="319861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Chatbot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수집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859401"/>
                  </a:ext>
                </a:extLst>
              </a:tr>
              <a:tr h="31986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설계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124139"/>
                  </a:ext>
                </a:extLst>
              </a:tr>
              <a:tr h="31986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구현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105053"/>
                  </a:ext>
                </a:extLst>
              </a:tr>
              <a:tr h="319861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성능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테스트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9276206"/>
                  </a:ext>
                </a:extLst>
              </a:tr>
              <a:tr h="319861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Passage</a:t>
                      </a:r>
                    </a:p>
                    <a:p>
                      <a:pPr algn="ctr"/>
                      <a:r>
                        <a:rPr lang="en-US" altLang="ko-Kore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Retrieval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수집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302667"/>
                  </a:ext>
                </a:extLst>
              </a:tr>
              <a:tr h="31986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설계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516975"/>
                  </a:ext>
                </a:extLst>
              </a:tr>
              <a:tr h="31986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구현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1792545"/>
                  </a:ext>
                </a:extLst>
              </a:tr>
              <a:tr h="319861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성능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테스트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336950"/>
                  </a:ext>
                </a:extLst>
              </a:tr>
              <a:tr h="54376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MRC+Retrival</a:t>
                      </a:r>
                      <a:r>
                        <a:rPr lang="en-US" altLang="ko-KR" sz="1400" b="1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+chatbot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통합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400" b="1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0248193"/>
                  </a:ext>
                </a:extLst>
              </a:tr>
              <a:tr h="31986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Web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100198"/>
                  </a:ext>
                </a:extLst>
              </a:tr>
              <a:tr h="31986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최종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보고서</a:t>
                      </a:r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4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604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071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1CB0CE-DBF3-4728-BFF9-DB1B4310384D}"/>
              </a:ext>
            </a:extLst>
          </p:cNvPr>
          <p:cNvSpPr/>
          <p:nvPr/>
        </p:nvSpPr>
        <p:spPr>
          <a:xfrm>
            <a:off x="1" y="988291"/>
            <a:ext cx="12192000" cy="286327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39D476-CB64-4562-AF91-476F688ACAE3}"/>
              </a:ext>
            </a:extLst>
          </p:cNvPr>
          <p:cNvSpPr/>
          <p:nvPr/>
        </p:nvSpPr>
        <p:spPr>
          <a:xfrm>
            <a:off x="0" y="5583382"/>
            <a:ext cx="12192000" cy="286327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C878BE5D-2528-4560-B1C4-717BBE184CEE}"/>
              </a:ext>
            </a:extLst>
          </p:cNvPr>
          <p:cNvSpPr txBox="1">
            <a:spLocks/>
          </p:cNvSpPr>
          <p:nvPr/>
        </p:nvSpPr>
        <p:spPr>
          <a:xfrm>
            <a:off x="1524000" y="2949239"/>
            <a:ext cx="9144000" cy="959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056577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E0295C4D-A646-4AD0-A79B-43D73D6E9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403260"/>
            <a:ext cx="10992608" cy="5577661"/>
          </a:xfrm>
        </p:spPr>
        <p:txBody>
          <a:bodyPr anchor="t">
            <a:normAutofit lnSpcReduction="10000"/>
          </a:bodyPr>
          <a:lstStyle/>
          <a:p>
            <a:pPr marL="266700" marR="0" lvl="0" indent="-266700" algn="l" defTabSz="914400" rtl="0" eaLnBrk="1" fontAlgn="auto" latinLnBrk="1" hangingPunct="1">
              <a:lnSpc>
                <a:spcPct val="15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b="1" i="0" u="none" strike="noStrike" kern="1200" cap="none" spc="-20" normalizeH="0" baseline="0" noProof="0" dirty="0">
                <a:ln>
                  <a:noFill/>
                </a:ln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 졸업프로젝트 주제 소개</a:t>
            </a:r>
            <a:endParaRPr kumimoji="0" lang="en-US" altLang="ko-KR" b="0" i="0" u="none" strike="noStrike" kern="1200" cap="none" spc="-20" normalizeH="0" baseline="0" noProof="0" dirty="0">
              <a:ln>
                <a:noFill/>
              </a:ln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66700" marR="0" lvl="0" indent="-266700" algn="l" defTabSz="914400" rtl="0" eaLnBrk="1" fontAlgn="auto" latinLnBrk="1" hangingPunct="1">
              <a:lnSpc>
                <a:spcPct val="15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b="1" i="0" u="none" strike="noStrike" kern="1200" cap="none" spc="-20" normalizeH="0" baseline="0" noProof="0" dirty="0">
                <a:ln>
                  <a:noFill/>
                </a:ln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 최종 산출물</a:t>
            </a:r>
            <a:r>
              <a:rPr kumimoji="0" lang="en-US" altLang="ko-KR" b="1" i="0" u="none" strike="noStrike" kern="1200" cap="none" spc="-20" normalizeH="0" baseline="0" noProof="0" dirty="0">
                <a:ln>
                  <a:noFill/>
                </a:ln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(Deliverable)</a:t>
            </a:r>
            <a:r>
              <a:rPr kumimoji="0" lang="ko-KR" altLang="en-US" b="1" i="0" u="none" strike="noStrike" kern="1200" cap="none" spc="-20" normalizeH="0" baseline="0" noProof="0" dirty="0">
                <a:ln>
                  <a:noFill/>
                </a:ln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의 형태 및 기능</a:t>
            </a:r>
            <a:endParaRPr kumimoji="0" lang="en-US" altLang="ko-KR" b="0" i="0" u="none" strike="noStrike" kern="1200" cap="none" spc="-20" normalizeH="0" baseline="0" noProof="0" dirty="0">
              <a:ln>
                <a:noFill/>
              </a:ln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66700" marR="0" lvl="0" indent="-266700" algn="l" defTabSz="914400" rtl="0" eaLnBrk="1" fontAlgn="auto" latinLnBrk="1" hangingPunct="1">
              <a:lnSpc>
                <a:spcPct val="15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b="1" i="0" u="none" strike="noStrike" kern="1200" cap="none" spc="-20" normalizeH="0" baseline="0" noProof="0" dirty="0">
                <a:ln>
                  <a:noFill/>
                </a:ln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 핵심 문제 정의 및 해결방안</a:t>
            </a:r>
          </a:p>
          <a:p>
            <a:pPr marL="266700" marR="0" lvl="0" indent="-266700" algn="l" defTabSz="914400" rtl="0" eaLnBrk="1" fontAlgn="auto" latinLnBrk="1" hangingPunct="1">
              <a:lnSpc>
                <a:spcPct val="15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b="1" i="0" u="none" strike="noStrike" kern="1200" cap="none" spc="-20" normalizeH="0" baseline="0" noProof="0" dirty="0">
                <a:ln>
                  <a:noFill/>
                </a:ln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 Alternative Solutions &amp; Project Justification</a:t>
            </a:r>
          </a:p>
          <a:p>
            <a:pPr marL="266700" marR="0" lvl="0" indent="-266700" algn="l" defTabSz="914400" rtl="0" eaLnBrk="1" fontAlgn="auto" latinLnBrk="1" hangingPunct="1">
              <a:lnSpc>
                <a:spcPct val="15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b="1" i="0" u="none" strike="noStrike" kern="1200" cap="none" spc="-20" normalizeH="0" baseline="0" noProof="0" dirty="0">
                <a:ln>
                  <a:noFill/>
                </a:ln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 Risk Analysis &amp; Risk Reduction Plan</a:t>
            </a:r>
          </a:p>
          <a:p>
            <a:pPr marL="266700" marR="0" lvl="0" indent="-266700" algn="l" defTabSz="914400" rtl="0" eaLnBrk="1" fontAlgn="auto" latinLnBrk="1" hangingPunct="1">
              <a:lnSpc>
                <a:spcPct val="15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b="1" i="0" u="none" strike="noStrike" kern="1200" cap="none" spc="-20" normalizeH="0" baseline="0" noProof="0" dirty="0">
                <a:ln>
                  <a:noFill/>
                </a:ln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 Success Criteria</a:t>
            </a:r>
          </a:p>
          <a:p>
            <a:pPr marL="266700" marR="0" lvl="0" indent="-266700" algn="l" defTabSz="914400" rtl="0" eaLnBrk="1" fontAlgn="auto" latinLnBrk="1" hangingPunct="1">
              <a:lnSpc>
                <a:spcPct val="15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b="1" i="0" u="none" strike="noStrike" kern="1200" cap="none" spc="-20" normalizeH="0" baseline="0" noProof="0" dirty="0">
                <a:ln>
                  <a:noFill/>
                </a:ln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0" lang="ko-KR" altLang="en-US" b="1" i="0" u="none" strike="noStrike" kern="1200" cap="none" spc="-20" normalizeH="0" baseline="0" noProof="0" dirty="0">
                <a:ln>
                  <a:noFill/>
                </a:ln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역할 분담</a:t>
            </a:r>
            <a:endParaRPr kumimoji="0" lang="en-US" altLang="ko-KR" b="1" i="0" u="none" strike="noStrike" kern="1200" cap="none" spc="-20" normalizeH="0" baseline="0" noProof="0" dirty="0">
              <a:ln>
                <a:noFill/>
              </a:ln>
              <a:effectLst/>
              <a:uLnTx/>
              <a:uFillTx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266700" marR="0" lvl="0" indent="-266700" algn="l" defTabSz="914400" rtl="0" eaLnBrk="1" fontAlgn="auto" latinLnBrk="1" hangingPunct="1">
              <a:lnSpc>
                <a:spcPct val="15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b="1" spc="-20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Schedule</a:t>
            </a:r>
          </a:p>
          <a:p>
            <a:pPr marL="266700" marR="0" lvl="0" indent="-266700" algn="l" defTabSz="914400" rtl="0" eaLnBrk="1" fontAlgn="auto" latinLnBrk="1" hangingPunct="1">
              <a:lnSpc>
                <a:spcPct val="15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b="1" i="0" u="none" strike="noStrike" kern="1200" cap="none" spc="-20" normalizeH="0" baseline="0" noProof="0" dirty="0">
                <a:ln>
                  <a:noFill/>
                </a:ln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 Q&amp;A</a:t>
            </a:r>
            <a:endParaRPr kumimoji="0" lang="ko-KR" altLang="en-US" b="1" i="0" u="none" strike="noStrike" kern="1200" cap="none" spc="-20" normalizeH="0" baseline="0" noProof="0" dirty="0">
              <a:ln>
                <a:noFill/>
              </a:ln>
              <a:effectLst/>
              <a:uLnTx/>
              <a:uFillTx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5D4B8B60-50E4-40EF-9A7D-805B01B7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094" y="6363238"/>
            <a:ext cx="565557" cy="338554"/>
          </a:xfrm>
        </p:spPr>
        <p:txBody>
          <a:bodyPr/>
          <a:lstStyle/>
          <a:p>
            <a:fld id="{A7429C29-671D-459C-A117-526865A62AE6}" type="slidenum">
              <a:rPr lang="ko-KR" altLang="en-US" sz="1600" smtClean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fld>
            <a:endParaRPr lang="ko-KR" altLang="en-US" sz="16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E4570A-2B1E-4E19-8E76-77061BD30015}"/>
              </a:ext>
            </a:extLst>
          </p:cNvPr>
          <p:cNvSpPr/>
          <p:nvPr/>
        </p:nvSpPr>
        <p:spPr>
          <a:xfrm>
            <a:off x="345346" y="6192766"/>
            <a:ext cx="11501305" cy="98977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B186D6-7E3A-4D77-97DE-0C2F0905C304}"/>
              </a:ext>
            </a:extLst>
          </p:cNvPr>
          <p:cNvSpPr txBox="1"/>
          <p:nvPr/>
        </p:nvSpPr>
        <p:spPr>
          <a:xfrm>
            <a:off x="345346" y="6363238"/>
            <a:ext cx="7263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건국대학교 졸업프로젝트 제안서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Chat-bot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MRC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Open-domain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문서봇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829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7879FA-D414-4AA9-80FE-D41349DD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094" y="6363238"/>
            <a:ext cx="565557" cy="338554"/>
          </a:xfrm>
        </p:spPr>
        <p:txBody>
          <a:bodyPr/>
          <a:lstStyle/>
          <a:p>
            <a:fld id="{A7429C29-671D-459C-A117-526865A62AE6}" type="slidenum">
              <a:rPr lang="ko-KR" altLang="en-US" sz="1600" smtClean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fld>
            <a:endParaRPr lang="ko-KR" altLang="en-US" sz="16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BF523F-C5F3-42DF-A409-E48689044CEA}"/>
              </a:ext>
            </a:extLst>
          </p:cNvPr>
          <p:cNvSpPr/>
          <p:nvPr/>
        </p:nvSpPr>
        <p:spPr>
          <a:xfrm>
            <a:off x="345347" y="310096"/>
            <a:ext cx="11501305" cy="899232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졸업프로젝트 주제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E780D3-A035-4E1A-82AD-84ACD17C9B12}"/>
              </a:ext>
            </a:extLst>
          </p:cNvPr>
          <p:cNvSpPr/>
          <p:nvPr/>
        </p:nvSpPr>
        <p:spPr>
          <a:xfrm>
            <a:off x="345346" y="6192766"/>
            <a:ext cx="11501305" cy="98977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C22F4-DAAD-434C-8208-05508B077514}"/>
              </a:ext>
            </a:extLst>
          </p:cNvPr>
          <p:cNvSpPr txBox="1"/>
          <p:nvPr/>
        </p:nvSpPr>
        <p:spPr>
          <a:xfrm>
            <a:off x="345346" y="6363238"/>
            <a:ext cx="7263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건국대학교 졸업프로젝트 제안서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Chat-bot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MRC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Open-domain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문서봇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08F9505-7EB1-476F-8D7F-40DFA412D272}"/>
              </a:ext>
            </a:extLst>
          </p:cNvPr>
          <p:cNvSpPr txBox="1">
            <a:spLocks/>
          </p:cNvSpPr>
          <p:nvPr/>
        </p:nvSpPr>
        <p:spPr>
          <a:xfrm>
            <a:off x="345344" y="1314908"/>
            <a:ext cx="11501305" cy="1880813"/>
          </a:xfrm>
          <a:prstGeom prst="rect">
            <a:avLst/>
          </a:prstGeom>
        </p:spPr>
        <p:txBody>
          <a:bodyPr lIns="0" rIns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Chat-bot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MRC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Open-domain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문서봇</a:t>
            </a:r>
            <a:endParaRPr lang="en-US" altLang="ko-KR" sz="22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자연어처리의 </a:t>
            </a:r>
            <a:r>
              <a:rPr lang="en-US" altLang="ko-KR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MRC, Chat-bot, Passage retrieval</a:t>
            </a:r>
            <a:r>
              <a:rPr lang="ko-KR" altLang="en-US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활용해 </a:t>
            </a:r>
            <a:endParaRPr lang="en-US" altLang="ko-KR" sz="22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주어진 질의에서 유사도가 높은 문서를 찾고</a:t>
            </a:r>
            <a:r>
              <a:rPr lang="en-US" altLang="ko-KR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문서의 내용을 기반으로 한 질의응답 기반의 </a:t>
            </a:r>
            <a:r>
              <a:rPr lang="ko-KR" altLang="en-US" sz="2200" spc="-2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챗봇</a:t>
            </a:r>
            <a:r>
              <a:rPr lang="ko-KR" altLang="en-US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D45B67F-6C91-48DA-8C1C-6CFF4D6B29BB}"/>
              </a:ext>
            </a:extLst>
          </p:cNvPr>
          <p:cNvSpPr txBox="1">
            <a:spLocks/>
          </p:cNvSpPr>
          <p:nvPr/>
        </p:nvSpPr>
        <p:spPr>
          <a:xfrm>
            <a:off x="345343" y="3143842"/>
            <a:ext cx="11501305" cy="2734398"/>
          </a:xfrm>
          <a:prstGeom prst="rect">
            <a:avLst/>
          </a:prstGeom>
        </p:spPr>
        <p:txBody>
          <a:bodyPr lIns="0" rIns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Passage Retrieval </a:t>
            </a:r>
            <a:r>
              <a:rPr lang="ko-KR" altLang="en-US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22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ko-KR" altLang="en-US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질문</a:t>
            </a:r>
            <a:r>
              <a:rPr lang="en-US" altLang="ko-KR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(Query)</a:t>
            </a:r>
            <a:r>
              <a:rPr lang="ko-KR" altLang="en-US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 질문과 가장 유사한 </a:t>
            </a:r>
            <a:r>
              <a:rPr lang="en-US" altLang="ko-KR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passage</a:t>
            </a:r>
            <a:r>
              <a:rPr lang="ko-KR" altLang="en-US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찾아주는 모델</a:t>
            </a:r>
            <a:endParaRPr lang="en-US" altLang="ko-KR" sz="18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sz="5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기계 독해</a:t>
            </a:r>
            <a:r>
              <a:rPr lang="en-US" altLang="ko-KR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(MRC, Machine Reading &amp; Comprehension) </a:t>
            </a:r>
            <a:r>
              <a:rPr lang="ko-KR" altLang="en-US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22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ko-KR" altLang="en-US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주어진 문서의 내용을 이해하고 사용자 질문에 따라 문서 내 정답의 위치를 찾아주는 질의응답 시스템</a:t>
            </a:r>
            <a:endParaRPr lang="en-US" altLang="ko-KR" sz="18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sz="5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기반 </a:t>
            </a:r>
            <a:r>
              <a:rPr lang="ko-KR" altLang="en-US" sz="2200" spc="-2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챗봇</a:t>
            </a:r>
            <a:r>
              <a:rPr lang="en-US" altLang="ko-KR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(Chat-bot) </a:t>
            </a:r>
            <a:r>
              <a:rPr lang="ko-KR" altLang="en-US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22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ko-KR" altLang="en-US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사용자의 </a:t>
            </a:r>
            <a:r>
              <a:rPr lang="ko-KR" altLang="en-US" sz="1800" spc="-2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입력으로부터</a:t>
            </a:r>
            <a:r>
              <a:rPr lang="en-US" altLang="ko-KR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사전 구축된 질문 </a:t>
            </a:r>
            <a:r>
              <a:rPr lang="en-US" altLang="ko-KR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정답 쌍으로부터 유사한 질문을 찾고</a:t>
            </a:r>
            <a:r>
              <a:rPr lang="en-US" altLang="ko-KR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ko-KR" altLang="en-US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질문에 해당하는 대답을 정답으로 하는 모델 </a:t>
            </a:r>
            <a:endParaRPr lang="en-US" altLang="ko-KR" sz="18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ko-KR" altLang="en-US" sz="18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789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7879FA-D414-4AA9-80FE-D41349DD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094" y="6363238"/>
            <a:ext cx="565557" cy="338554"/>
          </a:xfrm>
        </p:spPr>
        <p:txBody>
          <a:bodyPr/>
          <a:lstStyle/>
          <a:p>
            <a:fld id="{A7429C29-671D-459C-A117-526865A62AE6}" type="slidenum">
              <a:rPr lang="ko-KR" altLang="en-US" sz="1600" smtClean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fld>
            <a:endParaRPr lang="ko-KR" altLang="en-US" sz="16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BF523F-C5F3-42DF-A409-E48689044CEA}"/>
              </a:ext>
            </a:extLst>
          </p:cNvPr>
          <p:cNvSpPr/>
          <p:nvPr/>
        </p:nvSpPr>
        <p:spPr>
          <a:xfrm>
            <a:off x="345347" y="310096"/>
            <a:ext cx="11501305" cy="899232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졸업프로젝트 주제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E780D3-A035-4E1A-82AD-84ACD17C9B12}"/>
              </a:ext>
            </a:extLst>
          </p:cNvPr>
          <p:cNvSpPr/>
          <p:nvPr/>
        </p:nvSpPr>
        <p:spPr>
          <a:xfrm>
            <a:off x="345346" y="6192766"/>
            <a:ext cx="11501305" cy="98977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C22F4-DAAD-434C-8208-05508B077514}"/>
              </a:ext>
            </a:extLst>
          </p:cNvPr>
          <p:cNvSpPr txBox="1"/>
          <p:nvPr/>
        </p:nvSpPr>
        <p:spPr>
          <a:xfrm>
            <a:off x="345346" y="6363238"/>
            <a:ext cx="7263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건국대학교 졸업프로젝트 제안서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Chat-bot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MRC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Open-domain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문서봇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3" name="그래픽 42" descr="남자 윤곽선">
            <a:extLst>
              <a:ext uri="{FF2B5EF4-FFF2-40B4-BE49-F238E27FC236}">
                <a16:creationId xmlns:a16="http://schemas.microsoft.com/office/drawing/2014/main" id="{B229DC95-7400-43D1-87CE-1CD61A9D1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714" y="1411511"/>
            <a:ext cx="1245637" cy="1245637"/>
          </a:xfrm>
          <a:prstGeom prst="rect">
            <a:avLst/>
          </a:prstGeom>
        </p:spPr>
      </p:pic>
      <p:pic>
        <p:nvPicPr>
          <p:cNvPr id="45" name="그래픽 44" descr="인터넷 윤곽선">
            <a:extLst>
              <a:ext uri="{FF2B5EF4-FFF2-40B4-BE49-F238E27FC236}">
                <a16:creationId xmlns:a16="http://schemas.microsoft.com/office/drawing/2014/main" id="{1926F739-D8FE-45D9-9611-18F2DDB48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2860" y="1411511"/>
            <a:ext cx="1245637" cy="1245637"/>
          </a:xfrm>
          <a:prstGeom prst="rect">
            <a:avLst/>
          </a:prstGeom>
        </p:spPr>
      </p:pic>
      <p:pic>
        <p:nvPicPr>
          <p:cNvPr id="48" name="그래픽 47" descr="서버 윤곽선">
            <a:extLst>
              <a:ext uri="{FF2B5EF4-FFF2-40B4-BE49-F238E27FC236}">
                <a16:creationId xmlns:a16="http://schemas.microsoft.com/office/drawing/2014/main" id="{B832AA4E-276F-46E5-BC47-1EF8FE4CDC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53705" y="1411512"/>
            <a:ext cx="1245636" cy="1245636"/>
          </a:xfrm>
          <a:prstGeom prst="rect">
            <a:avLst/>
          </a:prstGeom>
        </p:spPr>
      </p:pic>
      <p:pic>
        <p:nvPicPr>
          <p:cNvPr id="50" name="그래픽 49" descr="인공 지능 윤곽선">
            <a:extLst>
              <a:ext uri="{FF2B5EF4-FFF2-40B4-BE49-F238E27FC236}">
                <a16:creationId xmlns:a16="http://schemas.microsoft.com/office/drawing/2014/main" id="{B2DE2928-B161-426D-891D-AD00262C48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3705" y="4049423"/>
            <a:ext cx="1245636" cy="124563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D56B276-3772-4AC3-A985-1683E3C12A1F}"/>
              </a:ext>
            </a:extLst>
          </p:cNvPr>
          <p:cNvSpPr txBox="1"/>
          <p:nvPr/>
        </p:nvSpPr>
        <p:spPr>
          <a:xfrm>
            <a:off x="1660145" y="2751250"/>
            <a:ext cx="668773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27D2AA-8DC9-4898-879D-E7B53AF403BF}"/>
              </a:ext>
            </a:extLst>
          </p:cNvPr>
          <p:cNvSpPr txBox="1"/>
          <p:nvPr/>
        </p:nvSpPr>
        <p:spPr>
          <a:xfrm>
            <a:off x="4731937" y="2612750"/>
            <a:ext cx="124656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Front-end</a:t>
            </a:r>
            <a:br>
              <a:rPr kumimoji="1"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kumimoji="1"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(Web)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49925F-68E8-4056-B7EF-E8F9497240AF}"/>
              </a:ext>
            </a:extLst>
          </p:cNvPr>
          <p:cNvSpPr txBox="1"/>
          <p:nvPr/>
        </p:nvSpPr>
        <p:spPr>
          <a:xfrm>
            <a:off x="8588523" y="2612750"/>
            <a:ext cx="1176924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Back-end</a:t>
            </a:r>
          </a:p>
          <a:p>
            <a:pPr algn="ctr"/>
            <a:r>
              <a:rPr kumimoji="1"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(Server)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4B295C-FB05-4301-9234-BBA3615F4436}"/>
              </a:ext>
            </a:extLst>
          </p:cNvPr>
          <p:cNvSpPr txBox="1"/>
          <p:nvPr/>
        </p:nvSpPr>
        <p:spPr>
          <a:xfrm>
            <a:off x="8319108" y="5295059"/>
            <a:ext cx="1714828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Document-bot</a:t>
            </a:r>
          </a:p>
          <a:p>
            <a:pPr algn="ctr"/>
            <a:r>
              <a:rPr kumimoji="1"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(Model)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43AA295-400D-464F-9410-A39754EB5693}"/>
              </a:ext>
            </a:extLst>
          </p:cNvPr>
          <p:cNvCxnSpPr>
            <a:cxnSpLocks/>
          </p:cNvCxnSpPr>
          <p:nvPr/>
        </p:nvCxnSpPr>
        <p:spPr>
          <a:xfrm>
            <a:off x="2796871" y="2034329"/>
            <a:ext cx="1413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DEBEFCE-BB4D-4789-8265-CF78280161B9}"/>
              </a:ext>
            </a:extLst>
          </p:cNvPr>
          <p:cNvCxnSpPr>
            <a:cxnSpLocks/>
          </p:cNvCxnSpPr>
          <p:nvPr/>
        </p:nvCxnSpPr>
        <p:spPr>
          <a:xfrm flipH="1">
            <a:off x="2796871" y="2225861"/>
            <a:ext cx="1413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4D96E65-D1E7-46EF-AB8D-78D5B4181519}"/>
              </a:ext>
            </a:extLst>
          </p:cNvPr>
          <p:cNvCxnSpPr>
            <a:cxnSpLocks/>
          </p:cNvCxnSpPr>
          <p:nvPr/>
        </p:nvCxnSpPr>
        <p:spPr>
          <a:xfrm>
            <a:off x="6659745" y="2034329"/>
            <a:ext cx="1413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78D3077-D72A-41B4-982A-EBB03F7A67E5}"/>
              </a:ext>
            </a:extLst>
          </p:cNvPr>
          <p:cNvCxnSpPr>
            <a:cxnSpLocks/>
          </p:cNvCxnSpPr>
          <p:nvPr/>
        </p:nvCxnSpPr>
        <p:spPr>
          <a:xfrm flipH="1">
            <a:off x="6659745" y="2225861"/>
            <a:ext cx="1413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BC2A7EB-6AAD-4F61-A8D1-1D341563035C}"/>
              </a:ext>
            </a:extLst>
          </p:cNvPr>
          <p:cNvCxnSpPr>
            <a:cxnSpLocks/>
          </p:cNvCxnSpPr>
          <p:nvPr/>
        </p:nvCxnSpPr>
        <p:spPr>
          <a:xfrm flipV="1">
            <a:off x="9085704" y="3441730"/>
            <a:ext cx="0" cy="514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58F4BDD-9BCE-44C5-9412-6A35C6F65B96}"/>
              </a:ext>
            </a:extLst>
          </p:cNvPr>
          <p:cNvCxnSpPr>
            <a:cxnSpLocks/>
          </p:cNvCxnSpPr>
          <p:nvPr/>
        </p:nvCxnSpPr>
        <p:spPr>
          <a:xfrm>
            <a:off x="9241837" y="3441730"/>
            <a:ext cx="0" cy="514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272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7879FA-D414-4AA9-80FE-D41349DD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094" y="6363238"/>
            <a:ext cx="565557" cy="338554"/>
          </a:xfrm>
        </p:spPr>
        <p:txBody>
          <a:bodyPr/>
          <a:lstStyle/>
          <a:p>
            <a:fld id="{A7429C29-671D-459C-A117-526865A62AE6}" type="slidenum">
              <a:rPr lang="ko-KR" altLang="en-US" sz="1600" smtClean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fld>
            <a:endParaRPr lang="ko-KR" altLang="en-US" sz="16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BF523F-C5F3-42DF-A409-E48689044CEA}"/>
              </a:ext>
            </a:extLst>
          </p:cNvPr>
          <p:cNvSpPr/>
          <p:nvPr/>
        </p:nvSpPr>
        <p:spPr>
          <a:xfrm>
            <a:off x="345347" y="310096"/>
            <a:ext cx="11501305" cy="899232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졸업프로젝트 주제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E780D3-A035-4E1A-82AD-84ACD17C9B12}"/>
              </a:ext>
            </a:extLst>
          </p:cNvPr>
          <p:cNvSpPr/>
          <p:nvPr/>
        </p:nvSpPr>
        <p:spPr>
          <a:xfrm>
            <a:off x="345346" y="6192766"/>
            <a:ext cx="11501305" cy="98977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C22F4-DAAD-434C-8208-05508B077514}"/>
              </a:ext>
            </a:extLst>
          </p:cNvPr>
          <p:cNvSpPr txBox="1"/>
          <p:nvPr/>
        </p:nvSpPr>
        <p:spPr>
          <a:xfrm>
            <a:off x="345346" y="6363238"/>
            <a:ext cx="7263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건국대학교 졸업프로젝트 제안서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Chat-bot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MRC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Open-domain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문서봇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3" name="그래픽 42" descr="남자 윤곽선">
            <a:extLst>
              <a:ext uri="{FF2B5EF4-FFF2-40B4-BE49-F238E27FC236}">
                <a16:creationId xmlns:a16="http://schemas.microsoft.com/office/drawing/2014/main" id="{B229DC95-7400-43D1-87CE-1CD61A9D1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714" y="1411511"/>
            <a:ext cx="1245637" cy="1245637"/>
          </a:xfrm>
          <a:prstGeom prst="rect">
            <a:avLst/>
          </a:prstGeom>
        </p:spPr>
      </p:pic>
      <p:pic>
        <p:nvPicPr>
          <p:cNvPr id="45" name="그래픽 44" descr="인터넷 윤곽선">
            <a:extLst>
              <a:ext uri="{FF2B5EF4-FFF2-40B4-BE49-F238E27FC236}">
                <a16:creationId xmlns:a16="http://schemas.microsoft.com/office/drawing/2014/main" id="{1926F739-D8FE-45D9-9611-18F2DDB48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2860" y="1411511"/>
            <a:ext cx="1245637" cy="1245637"/>
          </a:xfrm>
          <a:prstGeom prst="rect">
            <a:avLst/>
          </a:prstGeom>
        </p:spPr>
      </p:pic>
      <p:pic>
        <p:nvPicPr>
          <p:cNvPr id="48" name="그래픽 47" descr="서버 윤곽선">
            <a:extLst>
              <a:ext uri="{FF2B5EF4-FFF2-40B4-BE49-F238E27FC236}">
                <a16:creationId xmlns:a16="http://schemas.microsoft.com/office/drawing/2014/main" id="{B832AA4E-276F-46E5-BC47-1EF8FE4CDC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53705" y="1411512"/>
            <a:ext cx="1245636" cy="1245636"/>
          </a:xfrm>
          <a:prstGeom prst="rect">
            <a:avLst/>
          </a:prstGeom>
        </p:spPr>
      </p:pic>
      <p:pic>
        <p:nvPicPr>
          <p:cNvPr id="50" name="그래픽 49" descr="인공 지능 윤곽선">
            <a:extLst>
              <a:ext uri="{FF2B5EF4-FFF2-40B4-BE49-F238E27FC236}">
                <a16:creationId xmlns:a16="http://schemas.microsoft.com/office/drawing/2014/main" id="{B2DE2928-B161-426D-891D-AD00262C48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3705" y="4049423"/>
            <a:ext cx="1245636" cy="124563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D56B276-3772-4AC3-A985-1683E3C12A1F}"/>
              </a:ext>
            </a:extLst>
          </p:cNvPr>
          <p:cNvSpPr txBox="1"/>
          <p:nvPr/>
        </p:nvSpPr>
        <p:spPr>
          <a:xfrm>
            <a:off x="1660145" y="2751250"/>
            <a:ext cx="668773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kumimoji="1"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27D2AA-8DC9-4898-879D-E7B53AF403BF}"/>
              </a:ext>
            </a:extLst>
          </p:cNvPr>
          <p:cNvSpPr txBox="1"/>
          <p:nvPr/>
        </p:nvSpPr>
        <p:spPr>
          <a:xfrm>
            <a:off x="4731937" y="2612750"/>
            <a:ext cx="124656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Front-end</a:t>
            </a:r>
            <a:br>
              <a:rPr kumimoji="1"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kumimoji="1"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(Web)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49925F-68E8-4056-B7EF-E8F9497240AF}"/>
              </a:ext>
            </a:extLst>
          </p:cNvPr>
          <p:cNvSpPr txBox="1"/>
          <p:nvPr/>
        </p:nvSpPr>
        <p:spPr>
          <a:xfrm>
            <a:off x="8588523" y="2612750"/>
            <a:ext cx="1176924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Back-end</a:t>
            </a:r>
          </a:p>
          <a:p>
            <a:pPr algn="ctr"/>
            <a:r>
              <a:rPr kumimoji="1"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(Server)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4B295C-FB05-4301-9234-BBA3615F4436}"/>
              </a:ext>
            </a:extLst>
          </p:cNvPr>
          <p:cNvSpPr txBox="1"/>
          <p:nvPr/>
        </p:nvSpPr>
        <p:spPr>
          <a:xfrm>
            <a:off x="8319108" y="5295059"/>
            <a:ext cx="1714828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Document-bot</a:t>
            </a:r>
          </a:p>
          <a:p>
            <a:pPr algn="ctr"/>
            <a:r>
              <a:rPr kumimoji="1"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(Model)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43AA295-400D-464F-9410-A39754EB5693}"/>
              </a:ext>
            </a:extLst>
          </p:cNvPr>
          <p:cNvCxnSpPr>
            <a:cxnSpLocks/>
          </p:cNvCxnSpPr>
          <p:nvPr/>
        </p:nvCxnSpPr>
        <p:spPr>
          <a:xfrm>
            <a:off x="2796871" y="2034329"/>
            <a:ext cx="1413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DEBEFCE-BB4D-4789-8265-CF78280161B9}"/>
              </a:ext>
            </a:extLst>
          </p:cNvPr>
          <p:cNvCxnSpPr>
            <a:cxnSpLocks/>
          </p:cNvCxnSpPr>
          <p:nvPr/>
        </p:nvCxnSpPr>
        <p:spPr>
          <a:xfrm flipH="1">
            <a:off x="2796871" y="2225861"/>
            <a:ext cx="1413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4D96E65-D1E7-46EF-AB8D-78D5B4181519}"/>
              </a:ext>
            </a:extLst>
          </p:cNvPr>
          <p:cNvCxnSpPr>
            <a:cxnSpLocks/>
          </p:cNvCxnSpPr>
          <p:nvPr/>
        </p:nvCxnSpPr>
        <p:spPr>
          <a:xfrm>
            <a:off x="6659745" y="2034329"/>
            <a:ext cx="1413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78D3077-D72A-41B4-982A-EBB03F7A67E5}"/>
              </a:ext>
            </a:extLst>
          </p:cNvPr>
          <p:cNvCxnSpPr>
            <a:cxnSpLocks/>
          </p:cNvCxnSpPr>
          <p:nvPr/>
        </p:nvCxnSpPr>
        <p:spPr>
          <a:xfrm flipH="1">
            <a:off x="6659745" y="2225861"/>
            <a:ext cx="1413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BC2A7EB-6AAD-4F61-A8D1-1D341563035C}"/>
              </a:ext>
            </a:extLst>
          </p:cNvPr>
          <p:cNvCxnSpPr>
            <a:cxnSpLocks/>
          </p:cNvCxnSpPr>
          <p:nvPr/>
        </p:nvCxnSpPr>
        <p:spPr>
          <a:xfrm flipV="1">
            <a:off x="9085704" y="3441730"/>
            <a:ext cx="0" cy="514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58F4BDD-9BCE-44C5-9412-6A35C6F65B96}"/>
              </a:ext>
            </a:extLst>
          </p:cNvPr>
          <p:cNvCxnSpPr>
            <a:cxnSpLocks/>
          </p:cNvCxnSpPr>
          <p:nvPr/>
        </p:nvCxnSpPr>
        <p:spPr>
          <a:xfrm>
            <a:off x="9241837" y="3441730"/>
            <a:ext cx="0" cy="514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8C97988-29D2-497C-B906-3D02086067FA}"/>
              </a:ext>
            </a:extLst>
          </p:cNvPr>
          <p:cNvSpPr/>
          <p:nvPr/>
        </p:nvSpPr>
        <p:spPr>
          <a:xfrm>
            <a:off x="8179506" y="4026429"/>
            <a:ext cx="1994032" cy="1964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09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7879FA-D414-4AA9-80FE-D41349DD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094" y="6363238"/>
            <a:ext cx="565557" cy="338554"/>
          </a:xfrm>
        </p:spPr>
        <p:txBody>
          <a:bodyPr/>
          <a:lstStyle/>
          <a:p>
            <a:fld id="{A7429C29-671D-459C-A117-526865A62AE6}" type="slidenum">
              <a:rPr lang="ko-KR" altLang="en-US" sz="1600" smtClean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6</a:t>
            </a:fld>
            <a:endParaRPr lang="ko-KR" altLang="en-US" sz="16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BF523F-C5F3-42DF-A409-E48689044CEA}"/>
              </a:ext>
            </a:extLst>
          </p:cNvPr>
          <p:cNvSpPr/>
          <p:nvPr/>
        </p:nvSpPr>
        <p:spPr>
          <a:xfrm>
            <a:off x="345347" y="310096"/>
            <a:ext cx="11501305" cy="899232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졸업프로젝트 주제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E780D3-A035-4E1A-82AD-84ACD17C9B12}"/>
              </a:ext>
            </a:extLst>
          </p:cNvPr>
          <p:cNvSpPr/>
          <p:nvPr/>
        </p:nvSpPr>
        <p:spPr>
          <a:xfrm>
            <a:off x="345346" y="6192766"/>
            <a:ext cx="11501305" cy="98977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C22F4-DAAD-434C-8208-05508B077514}"/>
              </a:ext>
            </a:extLst>
          </p:cNvPr>
          <p:cNvSpPr txBox="1"/>
          <p:nvPr/>
        </p:nvSpPr>
        <p:spPr>
          <a:xfrm>
            <a:off x="345346" y="6363238"/>
            <a:ext cx="7263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건국대학교 졸업프로젝트 제안서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Chat-bot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MRC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Open-domain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문서봇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902D4-CADC-4F43-9C48-2EFBAFD1D0A0}"/>
              </a:ext>
            </a:extLst>
          </p:cNvPr>
          <p:cNvSpPr txBox="1"/>
          <p:nvPr/>
        </p:nvSpPr>
        <p:spPr>
          <a:xfrm>
            <a:off x="745006" y="3169671"/>
            <a:ext cx="1033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Query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2A0967-58F6-4DBC-BB09-964B0AFCD830}"/>
              </a:ext>
            </a:extLst>
          </p:cNvPr>
          <p:cNvSpPr/>
          <p:nvPr/>
        </p:nvSpPr>
        <p:spPr>
          <a:xfrm>
            <a:off x="2514434" y="1832018"/>
            <a:ext cx="2172770" cy="3040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A5E11B-79D6-40FA-8779-837C4E8689F2}"/>
              </a:ext>
            </a:extLst>
          </p:cNvPr>
          <p:cNvSpPr/>
          <p:nvPr/>
        </p:nvSpPr>
        <p:spPr>
          <a:xfrm>
            <a:off x="2654893" y="1965365"/>
            <a:ext cx="1860426" cy="7313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Retrieval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원통형 12">
            <a:extLst>
              <a:ext uri="{FF2B5EF4-FFF2-40B4-BE49-F238E27FC236}">
                <a16:creationId xmlns:a16="http://schemas.microsoft.com/office/drawing/2014/main" id="{42153DD5-2362-405B-9F38-CA9B66BC73AF}"/>
              </a:ext>
            </a:extLst>
          </p:cNvPr>
          <p:cNvSpPr/>
          <p:nvPr/>
        </p:nvSpPr>
        <p:spPr>
          <a:xfrm>
            <a:off x="2654892" y="3971793"/>
            <a:ext cx="1860424" cy="731366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Dataset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3EEE708-2486-4244-A706-932551161E0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1778886" y="3352461"/>
            <a:ext cx="735548" cy="1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11584A3-6BE4-48E7-9EE5-5648BDCAD89E}"/>
              </a:ext>
            </a:extLst>
          </p:cNvPr>
          <p:cNvCxnSpPr>
            <a:cxnSpLocks/>
          </p:cNvCxnSpPr>
          <p:nvPr/>
        </p:nvCxnSpPr>
        <p:spPr>
          <a:xfrm>
            <a:off x="3666106" y="3189701"/>
            <a:ext cx="0" cy="40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62E95C-1314-4711-8E87-8AE22A2B6754}"/>
              </a:ext>
            </a:extLst>
          </p:cNvPr>
          <p:cNvCxnSpPr>
            <a:cxnSpLocks/>
          </p:cNvCxnSpPr>
          <p:nvPr/>
        </p:nvCxnSpPr>
        <p:spPr>
          <a:xfrm flipV="1">
            <a:off x="3503415" y="3189701"/>
            <a:ext cx="0" cy="40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ACF3C49-209C-44C8-BB61-DD20D0E4715C}"/>
              </a:ext>
            </a:extLst>
          </p:cNvPr>
          <p:cNvSpPr txBox="1"/>
          <p:nvPr/>
        </p:nvSpPr>
        <p:spPr>
          <a:xfrm>
            <a:off x="2933453" y="4985300"/>
            <a:ext cx="1499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Passage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Retrieval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A5634C-ACA6-433D-9B78-38109219FEFA}"/>
              </a:ext>
            </a:extLst>
          </p:cNvPr>
          <p:cNvSpPr txBox="1"/>
          <p:nvPr/>
        </p:nvSpPr>
        <p:spPr>
          <a:xfrm>
            <a:off x="5229422" y="3029295"/>
            <a:ext cx="1340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Retrieved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Passages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51CA371-1691-4F3E-8848-17F30256F4BE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>
            <a:off x="4687204" y="3352461"/>
            <a:ext cx="5422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8BCEBB-E70E-40C6-993E-5C8D54456085}"/>
              </a:ext>
            </a:extLst>
          </p:cNvPr>
          <p:cNvSpPr/>
          <p:nvPr/>
        </p:nvSpPr>
        <p:spPr>
          <a:xfrm>
            <a:off x="7112441" y="1831278"/>
            <a:ext cx="2172769" cy="8992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MRC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DE888E-B025-42FD-92D1-AEB5286F2D08}"/>
              </a:ext>
            </a:extLst>
          </p:cNvPr>
          <p:cNvSpPr txBox="1"/>
          <p:nvPr/>
        </p:nvSpPr>
        <p:spPr>
          <a:xfrm>
            <a:off x="9783618" y="3187385"/>
            <a:ext cx="166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Conversation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9F9BF86-9E06-4C0B-AC90-FA0BD85D0BFA}"/>
              </a:ext>
            </a:extLst>
          </p:cNvPr>
          <p:cNvSpPr/>
          <p:nvPr/>
        </p:nvSpPr>
        <p:spPr>
          <a:xfrm>
            <a:off x="7112441" y="3981592"/>
            <a:ext cx="2172769" cy="893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Chat-bot Model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922618C-0567-4F89-857F-D1FC7C58B212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6570223" y="2280894"/>
            <a:ext cx="542218" cy="10715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032E2746-8DA0-42BB-9EDA-EB2F1C2DE95F}"/>
              </a:ext>
            </a:extLst>
          </p:cNvPr>
          <p:cNvCxnSpPr>
            <a:cxnSpLocks/>
            <a:stCxn id="22" idx="3"/>
            <a:endCxn id="29" idx="3"/>
          </p:cNvCxnSpPr>
          <p:nvPr/>
        </p:nvCxnSpPr>
        <p:spPr>
          <a:xfrm>
            <a:off x="9285210" y="2280894"/>
            <a:ext cx="12700" cy="214727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D60946D-73BC-4FE3-9AE5-DAC2E6FB55F6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9505797" y="3372051"/>
            <a:ext cx="277821" cy="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403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7879FA-D414-4AA9-80FE-D41349DD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094" y="6363238"/>
            <a:ext cx="565557" cy="338554"/>
          </a:xfrm>
        </p:spPr>
        <p:txBody>
          <a:bodyPr/>
          <a:lstStyle/>
          <a:p>
            <a:fld id="{A7429C29-671D-459C-A117-526865A62AE6}" type="slidenum">
              <a:rPr lang="ko-KR" altLang="en-US" sz="1600" smtClean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7</a:t>
            </a:fld>
            <a:endParaRPr lang="ko-KR" altLang="en-US" sz="16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BF523F-C5F3-42DF-A409-E48689044CEA}"/>
              </a:ext>
            </a:extLst>
          </p:cNvPr>
          <p:cNvSpPr/>
          <p:nvPr/>
        </p:nvSpPr>
        <p:spPr>
          <a:xfrm>
            <a:off x="345347" y="310096"/>
            <a:ext cx="11501305" cy="899232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졸업프로젝트 주제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E780D3-A035-4E1A-82AD-84ACD17C9B12}"/>
              </a:ext>
            </a:extLst>
          </p:cNvPr>
          <p:cNvSpPr/>
          <p:nvPr/>
        </p:nvSpPr>
        <p:spPr>
          <a:xfrm>
            <a:off x="345346" y="6192766"/>
            <a:ext cx="11501305" cy="98977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C22F4-DAAD-434C-8208-05508B077514}"/>
              </a:ext>
            </a:extLst>
          </p:cNvPr>
          <p:cNvSpPr txBox="1"/>
          <p:nvPr/>
        </p:nvSpPr>
        <p:spPr>
          <a:xfrm>
            <a:off x="345346" y="6363238"/>
            <a:ext cx="7263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건국대학교 졸업프로젝트 제안서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Chat-bot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MRC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Open-domain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문서봇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52D4474-E998-4855-BFE5-5E8B7C9D2818}"/>
              </a:ext>
            </a:extLst>
          </p:cNvPr>
          <p:cNvSpPr/>
          <p:nvPr/>
        </p:nvSpPr>
        <p:spPr>
          <a:xfrm>
            <a:off x="4559961" y="1587936"/>
            <a:ext cx="2923159" cy="113659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서울특별시는 대한민국의 수도이자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</a:t>
            </a:r>
            <a:endParaRPr lang="en-US" altLang="ko-KR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서울의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GDP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는 </a:t>
            </a:r>
            <a:r>
              <a:rPr lang="ko-KR" altLang="en-US" sz="1400" b="1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세계 </a:t>
            </a:r>
            <a:r>
              <a:rPr lang="en-US" altLang="ko-KR" sz="1400" b="1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4</a:t>
            </a:r>
            <a:r>
              <a:rPr lang="ko-KR" altLang="en-US" sz="1400" b="1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위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이다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F6E8F8-3582-4A72-A2CE-4878A6B8CCB1}"/>
              </a:ext>
            </a:extLst>
          </p:cNvPr>
          <p:cNvSpPr/>
          <p:nvPr/>
        </p:nvSpPr>
        <p:spPr>
          <a:xfrm>
            <a:off x="417674" y="3155066"/>
            <a:ext cx="2011681" cy="89923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서울의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GDP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는 몇 위야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그래픽 32" descr="문서 윤곽선">
            <a:extLst>
              <a:ext uri="{FF2B5EF4-FFF2-40B4-BE49-F238E27FC236}">
                <a16:creationId xmlns:a16="http://schemas.microsoft.com/office/drawing/2014/main" id="{91155F79-0745-4677-B84A-85CC89488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88" y="3277846"/>
            <a:ext cx="636272" cy="63627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56A32D-9DB5-4228-9ACA-66FBE5B9203D}"/>
              </a:ext>
            </a:extLst>
          </p:cNvPr>
          <p:cNvSpPr/>
          <p:nvPr/>
        </p:nvSpPr>
        <p:spPr>
          <a:xfrm>
            <a:off x="5771045" y="3382911"/>
            <a:ext cx="1096805" cy="426142"/>
          </a:xfrm>
          <a:prstGeom prst="rect">
            <a:avLst/>
          </a:prstGeom>
        </p:spPr>
        <p:txBody>
          <a:bodyPr wrap="square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</a:rPr>
              <a:t>Passages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B26143B-407B-40AA-B7E1-5CB35E635CAA}"/>
              </a:ext>
            </a:extLst>
          </p:cNvPr>
          <p:cNvSpPr/>
          <p:nvPr/>
        </p:nvSpPr>
        <p:spPr>
          <a:xfrm>
            <a:off x="1067831" y="2594155"/>
            <a:ext cx="1096121" cy="42614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</a:rPr>
              <a:t>Question</a:t>
            </a:r>
          </a:p>
        </p:txBody>
      </p:sp>
      <p:pic>
        <p:nvPicPr>
          <p:cNvPr id="37" name="그래픽 36" descr="배지 물음표 윤곽선">
            <a:extLst>
              <a:ext uri="{FF2B5EF4-FFF2-40B4-BE49-F238E27FC236}">
                <a16:creationId xmlns:a16="http://schemas.microsoft.com/office/drawing/2014/main" id="{36FB5F15-C341-45DC-A82C-6F2FD7D7B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844" y="2642797"/>
            <a:ext cx="426142" cy="426142"/>
          </a:xfrm>
          <a:prstGeom prst="rect">
            <a:avLst/>
          </a:prstGeom>
        </p:spPr>
      </p:pic>
      <p:pic>
        <p:nvPicPr>
          <p:cNvPr id="39" name="그래픽 38" descr="인공 지능 윤곽선">
            <a:extLst>
              <a:ext uri="{FF2B5EF4-FFF2-40B4-BE49-F238E27FC236}">
                <a16:creationId xmlns:a16="http://schemas.microsoft.com/office/drawing/2014/main" id="{DB238ECC-1E62-49DF-BD34-E33A3D9FFE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4757" y="3147482"/>
            <a:ext cx="914400" cy="914400"/>
          </a:xfrm>
          <a:prstGeom prst="rect">
            <a:avLst/>
          </a:prstGeom>
        </p:spPr>
      </p:pic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49983501-16D4-417E-BAE0-AD35D0694571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2429355" y="3604682"/>
            <a:ext cx="47540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F5E9439-255C-4C86-8495-CAED43EAFC29}"/>
              </a:ext>
            </a:extLst>
          </p:cNvPr>
          <p:cNvCxnSpPr>
            <a:cxnSpLocks/>
            <a:stCxn id="39" idx="3"/>
            <a:endCxn id="28" idx="1"/>
          </p:cNvCxnSpPr>
          <p:nvPr/>
        </p:nvCxnSpPr>
        <p:spPr>
          <a:xfrm flipV="1">
            <a:off x="3819157" y="2156234"/>
            <a:ext cx="740804" cy="14484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912DEF6-02DB-4223-A78D-C447E9D705E0}"/>
              </a:ext>
            </a:extLst>
          </p:cNvPr>
          <p:cNvSpPr/>
          <p:nvPr/>
        </p:nvSpPr>
        <p:spPr>
          <a:xfrm>
            <a:off x="2813896" y="2515970"/>
            <a:ext cx="1096121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</a:rPr>
              <a:t>Retrieval</a:t>
            </a:r>
          </a:p>
          <a:p>
            <a:pPr algn="ctr"/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</a:rPr>
              <a:t>Model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F9C1D39-0510-4C8E-8FB3-759F1F2E90FD}"/>
              </a:ext>
            </a:extLst>
          </p:cNvPr>
          <p:cNvSpPr/>
          <p:nvPr/>
        </p:nvSpPr>
        <p:spPr>
          <a:xfrm>
            <a:off x="4559960" y="4527827"/>
            <a:ext cx="2923159" cy="113659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서울의 공업은 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1919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년에 영등포에 세워진 방직공장을 시초로 한다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영등포에는 그 외에도 피혁공장과 철도공작창이 지어졌으며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</a:t>
            </a:r>
            <a:endParaRPr lang="ko-KR" altLang="en-US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DFBB633-287A-4275-B242-1CB3BF143C24}"/>
              </a:ext>
            </a:extLst>
          </p:cNvPr>
          <p:cNvSpPr/>
          <p:nvPr/>
        </p:nvSpPr>
        <p:spPr>
          <a:xfrm>
            <a:off x="7840006" y="2536468"/>
            <a:ext cx="1096121" cy="42614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</a:rPr>
              <a:t>Question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9677BB2-C361-41F6-A032-8F4D5FA8D5A8}"/>
              </a:ext>
            </a:extLst>
          </p:cNvPr>
          <p:cNvSpPr/>
          <p:nvPr/>
        </p:nvSpPr>
        <p:spPr>
          <a:xfrm>
            <a:off x="9685814" y="2536468"/>
            <a:ext cx="1096121" cy="42614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</a:rPr>
              <a:t>Answer</a:t>
            </a:r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7C1D4CC1-9F60-43C1-B26F-1288BDA5D7E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7483120" y="2156234"/>
            <a:ext cx="1903478" cy="308739"/>
          </a:xfrm>
          <a:prstGeom prst="bentConnector3">
            <a:avLst>
              <a:gd name="adj1" fmla="val 999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89CCE8D-05FF-4FC4-A9AF-EEE8D1CD36FF}"/>
              </a:ext>
            </a:extLst>
          </p:cNvPr>
          <p:cNvSpPr/>
          <p:nvPr/>
        </p:nvSpPr>
        <p:spPr>
          <a:xfrm>
            <a:off x="7840006" y="3119512"/>
            <a:ext cx="1096121" cy="38440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 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안녕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8EDA9B3-2FEC-484F-98F5-D55DA42135B7}"/>
              </a:ext>
            </a:extLst>
          </p:cNvPr>
          <p:cNvSpPr/>
          <p:nvPr/>
        </p:nvSpPr>
        <p:spPr>
          <a:xfrm>
            <a:off x="9411580" y="3546752"/>
            <a:ext cx="1561224" cy="38440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만나서 반가워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FF3601B-AE8D-4428-882B-5C98AF8E7F2A}"/>
              </a:ext>
            </a:extLst>
          </p:cNvPr>
          <p:cNvSpPr/>
          <p:nvPr/>
        </p:nvSpPr>
        <p:spPr>
          <a:xfrm>
            <a:off x="7797009" y="4256403"/>
            <a:ext cx="1737122" cy="52322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 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대한민국의 수도가 어디야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7B465AF-6A86-4F6F-915D-C7E9031D890E}"/>
              </a:ext>
            </a:extLst>
          </p:cNvPr>
          <p:cNvSpPr/>
          <p:nvPr/>
        </p:nvSpPr>
        <p:spPr>
          <a:xfrm>
            <a:off x="9590380" y="4818964"/>
            <a:ext cx="1286990" cy="30777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서울특별시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A52AE3F-3A4A-4B93-AC56-AD7AB91AEC4D}"/>
              </a:ext>
            </a:extLst>
          </p:cNvPr>
          <p:cNvSpPr/>
          <p:nvPr/>
        </p:nvSpPr>
        <p:spPr>
          <a:xfrm>
            <a:off x="7800392" y="3090553"/>
            <a:ext cx="3172413" cy="92947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42E93E5-1B2C-4338-8FAC-EB6058E9F484}"/>
              </a:ext>
            </a:extLst>
          </p:cNvPr>
          <p:cNvSpPr/>
          <p:nvPr/>
        </p:nvSpPr>
        <p:spPr>
          <a:xfrm>
            <a:off x="7800393" y="4172013"/>
            <a:ext cx="3172412" cy="100647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4080BB9-6044-4A5B-8EDC-F7E4ED88BBCE}"/>
              </a:ext>
            </a:extLst>
          </p:cNvPr>
          <p:cNvSpPr/>
          <p:nvPr/>
        </p:nvSpPr>
        <p:spPr>
          <a:xfrm>
            <a:off x="11012419" y="3435405"/>
            <a:ext cx="1096121" cy="33855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</a:rPr>
              <a:t>Chat-bot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85F16DB-6CB9-438A-BFB7-8FC2BB2A87CB}"/>
              </a:ext>
            </a:extLst>
          </p:cNvPr>
          <p:cNvSpPr/>
          <p:nvPr/>
        </p:nvSpPr>
        <p:spPr>
          <a:xfrm>
            <a:off x="11045460" y="4505974"/>
            <a:ext cx="709124" cy="33855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</a:rPr>
              <a:t>MRC</a:t>
            </a:r>
          </a:p>
        </p:txBody>
      </p:sp>
    </p:spTree>
    <p:extLst>
      <p:ext uri="{BB962C8B-B14F-4D97-AF65-F5344CB8AC3E}">
        <p14:creationId xmlns:p14="http://schemas.microsoft.com/office/powerpoint/2010/main" val="2169355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7879FA-D414-4AA9-80FE-D41349DD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094" y="6363238"/>
            <a:ext cx="565557" cy="338554"/>
          </a:xfrm>
        </p:spPr>
        <p:txBody>
          <a:bodyPr/>
          <a:lstStyle/>
          <a:p>
            <a:fld id="{A7429C29-671D-459C-A117-526865A62AE6}" type="slidenum">
              <a:rPr lang="ko-KR" altLang="en-US" sz="1600" smtClean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</a:t>
            </a:fld>
            <a:endParaRPr lang="ko-KR" altLang="en-US" sz="16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BF523F-C5F3-42DF-A409-E48689044CEA}"/>
              </a:ext>
            </a:extLst>
          </p:cNvPr>
          <p:cNvSpPr/>
          <p:nvPr/>
        </p:nvSpPr>
        <p:spPr>
          <a:xfrm>
            <a:off x="345347" y="310096"/>
            <a:ext cx="11501305" cy="899232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산출물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(Deliverable)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형태 및 기능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E780D3-A035-4E1A-82AD-84ACD17C9B12}"/>
              </a:ext>
            </a:extLst>
          </p:cNvPr>
          <p:cNvSpPr/>
          <p:nvPr/>
        </p:nvSpPr>
        <p:spPr>
          <a:xfrm>
            <a:off x="345346" y="6192766"/>
            <a:ext cx="11501305" cy="98977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C22F4-DAAD-434C-8208-05508B077514}"/>
              </a:ext>
            </a:extLst>
          </p:cNvPr>
          <p:cNvSpPr txBox="1"/>
          <p:nvPr/>
        </p:nvSpPr>
        <p:spPr>
          <a:xfrm>
            <a:off x="345346" y="6363238"/>
            <a:ext cx="7263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건국대학교 졸업프로젝트 제안서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Chat-bot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MRC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Open-domain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문서봇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C40C111B-B0BA-4A94-AD9C-ACC5F3488C54}"/>
              </a:ext>
            </a:extLst>
          </p:cNvPr>
          <p:cNvSpPr txBox="1">
            <a:spLocks/>
          </p:cNvSpPr>
          <p:nvPr/>
        </p:nvSpPr>
        <p:spPr>
          <a:xfrm>
            <a:off x="345344" y="1380225"/>
            <a:ext cx="11501305" cy="4500458"/>
          </a:xfrm>
          <a:prstGeom prst="rect">
            <a:avLst/>
          </a:prstGeom>
        </p:spPr>
        <p:txBody>
          <a:bodyPr lIns="0" rIns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HW Platform : Server</a:t>
            </a:r>
          </a:p>
          <a:p>
            <a:pPr>
              <a:lnSpc>
                <a:spcPct val="150000"/>
              </a:lnSpc>
            </a:pPr>
            <a:r>
              <a:rPr lang="en-US" altLang="ko-KR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SW Platform : Web Application</a:t>
            </a:r>
          </a:p>
          <a:p>
            <a:pPr>
              <a:lnSpc>
                <a:spcPct val="150000"/>
              </a:lnSpc>
            </a:pPr>
            <a:r>
              <a:rPr lang="ko-KR" altLang="en-US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활용한 </a:t>
            </a:r>
            <a:r>
              <a:rPr lang="en-US" altLang="ko-KR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SW : Python(</a:t>
            </a:r>
            <a:r>
              <a:rPr lang="en-US" altLang="ko-KR" sz="2200" spc="-2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Pytorch</a:t>
            </a:r>
            <a:r>
              <a:rPr lang="en-US" altLang="ko-KR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), HTML, CSS, JavaScript, Spring, Docker, AWS, Git</a:t>
            </a:r>
          </a:p>
          <a:p>
            <a:pPr>
              <a:lnSpc>
                <a:spcPct val="150000"/>
              </a:lnSpc>
            </a:pPr>
            <a:r>
              <a:rPr lang="ko-KR" altLang="en-US" sz="22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본인들이 직접 개발할 핵심 내용</a:t>
            </a:r>
            <a:endParaRPr lang="en-US" altLang="ko-KR" sz="22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Chat-Bot </a:t>
            </a:r>
            <a:r>
              <a:rPr lang="ko-KR" altLang="en-US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8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MRC </a:t>
            </a:r>
            <a:r>
              <a:rPr lang="ko-KR" altLang="en-US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8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Passage Retrieval </a:t>
            </a:r>
            <a:r>
              <a:rPr lang="ko-KR" altLang="en-US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sz="18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</a:t>
            </a:r>
            <a:r>
              <a:rPr lang="ko-KR" altLang="en-US" sz="1800" spc="-2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서빙할</a:t>
            </a:r>
            <a:r>
              <a:rPr lang="ko-KR" altLang="en-US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 있는 서버</a:t>
            </a:r>
            <a:r>
              <a:rPr lang="en-US" altLang="ko-KR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</a:t>
            </a:r>
            <a:endParaRPr lang="en-US" altLang="ko-KR" sz="18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ko-KR" altLang="en-US" sz="18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549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7879FA-D414-4AA9-80FE-D41349DD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094" y="6363238"/>
            <a:ext cx="565557" cy="338554"/>
          </a:xfrm>
        </p:spPr>
        <p:txBody>
          <a:bodyPr/>
          <a:lstStyle/>
          <a:p>
            <a:fld id="{A7429C29-671D-459C-A117-526865A62AE6}" type="slidenum">
              <a:rPr lang="ko-KR" altLang="en-US" sz="1600" smtClean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9</a:t>
            </a:fld>
            <a:endParaRPr lang="ko-KR" altLang="en-US" sz="16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BF523F-C5F3-42DF-A409-E48689044CEA}"/>
              </a:ext>
            </a:extLst>
          </p:cNvPr>
          <p:cNvSpPr/>
          <p:nvPr/>
        </p:nvSpPr>
        <p:spPr>
          <a:xfrm>
            <a:off x="345347" y="310096"/>
            <a:ext cx="11501305" cy="899232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문제 정의 및 해결방안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E780D3-A035-4E1A-82AD-84ACD17C9B12}"/>
              </a:ext>
            </a:extLst>
          </p:cNvPr>
          <p:cNvSpPr/>
          <p:nvPr/>
        </p:nvSpPr>
        <p:spPr>
          <a:xfrm>
            <a:off x="345346" y="6192766"/>
            <a:ext cx="11501305" cy="98977"/>
          </a:xfrm>
          <a:prstGeom prst="rect">
            <a:avLst/>
          </a:prstGeom>
          <a:solidFill>
            <a:srgbClr val="046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C22F4-DAAD-434C-8208-05508B077514}"/>
              </a:ext>
            </a:extLst>
          </p:cNvPr>
          <p:cNvSpPr txBox="1"/>
          <p:nvPr/>
        </p:nvSpPr>
        <p:spPr>
          <a:xfrm>
            <a:off x="345346" y="6363238"/>
            <a:ext cx="7263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건국대학교 졸업프로젝트 제안서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Chat-bot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MRC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이용한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Open-domain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문서봇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08F9505-7EB1-476F-8D7F-40DFA412D272}"/>
              </a:ext>
            </a:extLst>
          </p:cNvPr>
          <p:cNvSpPr txBox="1">
            <a:spLocks/>
          </p:cNvSpPr>
          <p:nvPr/>
        </p:nvSpPr>
        <p:spPr>
          <a:xfrm>
            <a:off x="345346" y="1350282"/>
            <a:ext cx="11501305" cy="936104"/>
          </a:xfrm>
          <a:prstGeom prst="rect">
            <a:avLst/>
          </a:prstGeom>
        </p:spPr>
        <p:txBody>
          <a:bodyPr lIns="0" rIns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200" spc="-20" dirty="0">
                <a:solidFill>
                  <a:srgbClr val="046B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핵심 문제 정의</a:t>
            </a:r>
            <a:endParaRPr lang="en-US" altLang="ko-KR" sz="2200" spc="-20" dirty="0">
              <a:solidFill>
                <a:srgbClr val="046B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0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QA</a:t>
            </a:r>
            <a:r>
              <a:rPr lang="ko-KR" altLang="en-US" sz="20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본질적인 성능 향상 및 </a:t>
            </a:r>
            <a:r>
              <a:rPr lang="en-US" altLang="ko-KR" sz="20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question</a:t>
            </a:r>
            <a:r>
              <a:rPr lang="ko-KR" altLang="en-US" sz="20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en-US" altLang="ko-KR" sz="20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QA</a:t>
            </a:r>
            <a:r>
              <a:rPr lang="ko-KR" altLang="en-US" sz="20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일상 대화로 구분하여 사용자가 원하는 응답 출력</a:t>
            </a:r>
            <a:endParaRPr lang="en-US" altLang="ko-KR" sz="2000" spc="-2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D45B67F-6C91-48DA-8C1C-6CFF4D6B29BB}"/>
              </a:ext>
            </a:extLst>
          </p:cNvPr>
          <p:cNvSpPr txBox="1">
            <a:spLocks/>
          </p:cNvSpPr>
          <p:nvPr/>
        </p:nvSpPr>
        <p:spPr>
          <a:xfrm>
            <a:off x="345346" y="2357881"/>
            <a:ext cx="11501305" cy="3612733"/>
          </a:xfrm>
          <a:prstGeom prst="rect">
            <a:avLst/>
          </a:prstGeom>
        </p:spPr>
        <p:txBody>
          <a:bodyPr lIns="0" rIns="0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200" spc="-20" dirty="0">
                <a:solidFill>
                  <a:srgbClr val="046B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 방안</a:t>
            </a:r>
            <a:endParaRPr lang="en-US" altLang="ko-KR" sz="2200" spc="-20" dirty="0">
              <a:solidFill>
                <a:srgbClr val="046B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0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Passage Retrieval</a:t>
            </a:r>
          </a:p>
          <a:p>
            <a:pPr lvl="1">
              <a:lnSpc>
                <a:spcPct val="150000"/>
              </a:lnSpc>
            </a:pPr>
            <a:r>
              <a:rPr lang="en-US" altLang="ko-KR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QA</a:t>
            </a:r>
            <a:r>
              <a:rPr lang="ko-KR" altLang="en-US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본질적인 성능 향상을 위해서는 관련 문서를 추리는 </a:t>
            </a:r>
            <a:r>
              <a:rPr lang="en-US" altLang="ko-KR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retrieval </a:t>
            </a:r>
            <a:r>
              <a:rPr lang="ko-KR" altLang="en-US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성능을 향상 시켜야 한다</a:t>
            </a:r>
            <a:r>
              <a:rPr lang="en-US" altLang="ko-KR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Information Retrieval</a:t>
            </a:r>
            <a:r>
              <a:rPr lang="ko-KR" altLang="en-US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긴 문서가 관련 문서로 분류될 확률이 더 높기 때문에 문서의 크기의 영향을 받지 않는 </a:t>
            </a:r>
            <a:r>
              <a:rPr lang="en-US" altLang="ko-KR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Passage Retrieval(PR) </a:t>
            </a:r>
            <a:r>
              <a:rPr lang="ko-KR" altLang="en-US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방식을 사용한다</a:t>
            </a:r>
            <a:r>
              <a:rPr lang="en-US" altLang="ko-KR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</a:t>
            </a:r>
            <a:r>
              <a:rPr lang="ko-KR" altLang="en-US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QA system</a:t>
            </a:r>
            <a:r>
              <a:rPr lang="ko-KR" altLang="en-US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</a:t>
            </a:r>
            <a:r>
              <a:rPr lang="ko-KR" altLang="en-US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들어온 </a:t>
            </a:r>
            <a:r>
              <a:rPr lang="en-US" altLang="ko-KR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query</a:t>
            </a:r>
            <a:r>
              <a:rPr lang="ko-KR" altLang="en-US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가장 관련성 높은 </a:t>
            </a:r>
            <a:r>
              <a:rPr lang="en-US" altLang="ko-KR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paragraphs</a:t>
            </a:r>
            <a:r>
              <a:rPr lang="ko-KR" altLang="en-US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return</a:t>
            </a:r>
            <a:r>
              <a:rPr lang="ko-KR" altLang="en-US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한다</a:t>
            </a:r>
            <a:r>
              <a:rPr lang="en-US" altLang="ko-KR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</a:t>
            </a:r>
            <a:r>
              <a:rPr lang="en-US" altLang="ko-KR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QA system</a:t>
            </a:r>
            <a:r>
              <a:rPr lang="ko-KR" altLang="en-US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computational complexity</a:t>
            </a:r>
            <a:r>
              <a:rPr lang="ko-KR" altLang="en-US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줄이고</a:t>
            </a:r>
            <a:r>
              <a:rPr lang="en-US" altLang="ko-KR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precision</a:t>
            </a:r>
            <a:r>
              <a:rPr lang="ko-KR" altLang="en-US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높일 수 있다</a:t>
            </a:r>
            <a:r>
              <a:rPr lang="en-US" altLang="ko-KR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sz="1400" spc="-2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Task </a:t>
            </a:r>
            <a:r>
              <a:rPr lang="ko-KR" altLang="en-US" sz="2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결합</a:t>
            </a:r>
            <a:endParaRPr lang="en-US" altLang="ko-KR" sz="2200" spc="-2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MRC(Machine Reading Comprehension)</a:t>
            </a:r>
            <a:r>
              <a:rPr lang="ko-KR" altLang="en-US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Chatbot</a:t>
            </a:r>
            <a:r>
              <a:rPr lang="ko-KR" altLang="en-US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결합하여 질의응답과 일상 대화를 같이 수행할 수 있도록 한다</a:t>
            </a:r>
            <a:r>
              <a:rPr lang="en-US" altLang="ko-KR" sz="14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ko-KR" altLang="en-US" sz="2200" spc="-2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2200" spc="-2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D1D5AC-342B-4FC5-9729-926A1FA1A526}"/>
              </a:ext>
            </a:extLst>
          </p:cNvPr>
          <p:cNvSpPr txBox="1"/>
          <p:nvPr/>
        </p:nvSpPr>
        <p:spPr>
          <a:xfrm>
            <a:off x="6478784" y="5844272"/>
            <a:ext cx="5367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Using a Passage Retrieval System to Support Question Answering Process</a:t>
            </a:r>
            <a:endParaRPr lang="ko-KR" altLang="en-US" sz="1200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173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 rtlCol="0">
        <a:spAutoFit/>
      </a:bodyPr>
      <a:lstStyle>
        <a:defPPr marL="342900" indent="-342900" algn="l">
          <a:buFont typeface="+mj-lt"/>
          <a:buAutoNum type="arabicPeriod"/>
          <a:defRPr kumimoji="1" dirty="0">
            <a:latin typeface="나눔스퀘어" panose="020B0600000101010101" pitchFamily="50" charset="-127"/>
            <a:ea typeface="나눔스퀘어" panose="020B0600000101010101" pitchFamily="50" charset="-127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1178</Words>
  <Application>Microsoft Office PowerPoint</Application>
  <PresentationFormat>와이드스크린</PresentationFormat>
  <Paragraphs>199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맑은 고딕</vt:lpstr>
      <vt:lpstr>Arial</vt:lpstr>
      <vt:lpstr>나눔스퀘어</vt:lpstr>
      <vt:lpstr>나눔스퀘어 Bold</vt:lpstr>
      <vt:lpstr>나눔스퀘어 Light</vt:lpstr>
      <vt:lpstr>NanumSquare</vt:lpstr>
      <vt:lpstr>NanumSquare Bold</vt:lpstr>
      <vt:lpstr>Office 테마</vt:lpstr>
      <vt:lpstr>Chat-bot과 MRC를 이용한 Open-domain 문서봇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근영</dc:creator>
  <cp:lastModifiedBy>구선민</cp:lastModifiedBy>
  <cp:revision>18</cp:revision>
  <dcterms:created xsi:type="dcterms:W3CDTF">2021-09-09T06:37:27Z</dcterms:created>
  <dcterms:modified xsi:type="dcterms:W3CDTF">2021-09-11T10:36:52Z</dcterms:modified>
</cp:coreProperties>
</file>